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70" r:id="rId5"/>
    <p:sldId id="262" r:id="rId6"/>
    <p:sldId id="260" r:id="rId7"/>
    <p:sldId id="264" r:id="rId8"/>
    <p:sldId id="265" r:id="rId9"/>
    <p:sldId id="266" r:id="rId10"/>
    <p:sldId id="268" r:id="rId11"/>
    <p:sldId id="261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6BCB6-4711-593B-B003-D76D53F67228}" v="354" dt="2021-10-18T08:11:23.105"/>
    <p1510:client id="{3D4B9C5F-ABA0-34E3-D428-17835919A358}" v="774" dt="2021-10-14T09:48:54.125"/>
    <p1510:client id="{5B5A1126-60B6-3658-63E6-E63F29DBB8DB}" v="4" dt="2021-10-16T19:18:18.715"/>
    <p1510:client id="{8231E361-7F1D-8A7C-F60F-4644BAF899BE}" v="9" dt="2021-10-25T14:30:56.150"/>
    <p1510:client id="{87854459-CC50-1404-5321-D1DCB43C3102}" v="64" dt="2021-11-01T18:05:11.518"/>
    <p1510:client id="{98063FFC-A0AC-50A9-95A6-379956EC1142}" v="1133" dt="2021-10-12T11:53:31.234"/>
    <p1510:client id="{B13D1159-5907-35D9-FBBE-20E270B66E76}" v="32" dt="2021-10-15T07:59:12.717"/>
    <p1510:client id="{C564303D-F667-4EB3-DD98-752E839DA20D}" v="644" dt="2021-10-14T11:57:30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C95F-05FA-4839-A56D-8FCB2690368D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40D-1CF2-4E43-9742-C62A8BC99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9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C95F-05FA-4839-A56D-8FCB2690368D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40D-1CF2-4E43-9742-C62A8BC99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19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C95F-05FA-4839-A56D-8FCB2690368D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40D-1CF2-4E43-9742-C62A8BC99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24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C95F-05FA-4839-A56D-8FCB2690368D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40D-1CF2-4E43-9742-C62A8BC99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54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C95F-05FA-4839-A56D-8FCB2690368D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40D-1CF2-4E43-9742-C62A8BC99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15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C95F-05FA-4839-A56D-8FCB2690368D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40D-1CF2-4E43-9742-C62A8BC99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42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C95F-05FA-4839-A56D-8FCB2690368D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40D-1CF2-4E43-9742-C62A8BC99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92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C95F-05FA-4839-A56D-8FCB2690368D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40D-1CF2-4E43-9742-C62A8BC99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0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C95F-05FA-4839-A56D-8FCB2690368D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40D-1CF2-4E43-9742-C62A8BC99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8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C95F-05FA-4839-A56D-8FCB2690368D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40D-1CF2-4E43-9742-C62A8BC99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00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C95F-05FA-4839-A56D-8FCB2690368D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840D-1CF2-4E43-9742-C62A8BC99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54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C95F-05FA-4839-A56D-8FCB2690368D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9840D-1CF2-4E43-9742-C62A8BC99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40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4820" y="397086"/>
            <a:ext cx="9070554" cy="1653143"/>
          </a:xfrm>
        </p:spPr>
        <p:txBody>
          <a:bodyPr>
            <a:normAutofit/>
          </a:bodyPr>
          <a:lstStyle/>
          <a:p>
            <a:r>
              <a:rPr lang="cs-CZ" altLang="cs-CZ" sz="4800" b="1" dirty="0">
                <a:solidFill>
                  <a:srgbClr val="FF0000"/>
                </a:solidFill>
                <a:latin typeface="Calibri"/>
                <a:cs typeface="Calibri Light"/>
              </a:rPr>
              <a:t>Nadaný žák v současné škole</a:t>
            </a:r>
          </a:p>
        </p:txBody>
      </p:sp>
      <p:pic>
        <p:nvPicPr>
          <p:cNvPr id="4" name="Obrázek 4" descr="Obsah obrázku text, osoba, vázanka, nošení&#10;&#10;Popis se vygeneroval automaticky.">
            <a:extLst>
              <a:ext uri="{FF2B5EF4-FFF2-40B4-BE49-F238E27FC236}">
                <a16:creationId xmlns:a16="http://schemas.microsoft.com/office/drawing/2014/main" id="{C05BB01D-61CA-4005-87C8-A66BCFF4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426" y="2480735"/>
            <a:ext cx="4671150" cy="309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1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 descr="Obsah obrázku text, osoba, interiér, chlapec&#10;&#10;Popis se vygeneroval automaticky.">
            <a:extLst>
              <a:ext uri="{FF2B5EF4-FFF2-40B4-BE49-F238E27FC236}">
                <a16:creationId xmlns:a16="http://schemas.microsoft.com/office/drawing/2014/main" id="{1200D9F2-EEDE-4378-923F-67AABF22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71" y="1057513"/>
            <a:ext cx="10620258" cy="42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8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élník 1"/>
          <p:cNvSpPr/>
          <p:nvPr/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 neprospívá výuce nadaných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70153" y="1526033"/>
            <a:ext cx="6530310" cy="3935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-</a:t>
            </a:r>
            <a:r>
              <a:rPr lang="en-US" sz="2800" dirty="0"/>
              <a:t> </a:t>
            </a:r>
            <a:r>
              <a:rPr lang="en-US" sz="2800" dirty="0" err="1"/>
              <a:t>stres</a:t>
            </a:r>
            <a:r>
              <a:rPr lang="en-US" sz="2800" dirty="0"/>
              <a:t>, </a:t>
            </a:r>
            <a:r>
              <a:rPr lang="en-US" sz="2800" dirty="0" err="1"/>
              <a:t>napětí</a:t>
            </a:r>
            <a:r>
              <a:rPr lang="en-US" sz="2800" dirty="0"/>
              <a:t>, </a:t>
            </a:r>
            <a:r>
              <a:rPr lang="en-US" sz="2800" dirty="0" err="1"/>
              <a:t>hluk</a:t>
            </a:r>
            <a:endParaRPr lang="cs-CZ" sz="2800" dirty="0" err="1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příliš</a:t>
            </a:r>
            <a:r>
              <a:rPr lang="en-US" sz="2800" dirty="0"/>
              <a:t> </a:t>
            </a:r>
            <a:r>
              <a:rPr lang="en-US" sz="2800" dirty="0" err="1"/>
              <a:t>soutěživosti</a:t>
            </a:r>
            <a:r>
              <a:rPr lang="en-US" sz="2800" dirty="0"/>
              <a:t>, </a:t>
            </a:r>
            <a:r>
              <a:rPr lang="en-US" sz="2800" dirty="0" err="1"/>
              <a:t>důraz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výkon</a:t>
            </a:r>
            <a:r>
              <a:rPr lang="en-US" sz="2800" dirty="0"/>
              <a:t> v </a:t>
            </a:r>
            <a:r>
              <a:rPr lang="en-US" sz="2800" dirty="0" err="1"/>
              <a:t>čase</a:t>
            </a:r>
            <a:endParaRPr lang="en-US" sz="2800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opakování</a:t>
            </a:r>
            <a:r>
              <a:rPr lang="en-US" sz="2800" dirty="0"/>
              <a:t> </a:t>
            </a:r>
            <a:r>
              <a:rPr lang="en-US" sz="2800" dirty="0" err="1"/>
              <a:t>známého</a:t>
            </a:r>
            <a:r>
              <a:rPr lang="en-US" sz="2800" dirty="0"/>
              <a:t> </a:t>
            </a:r>
            <a:r>
              <a:rPr lang="en-US" sz="2800" dirty="0" err="1"/>
              <a:t>namísto</a:t>
            </a:r>
            <a:r>
              <a:rPr lang="en-US" sz="2800" dirty="0"/>
              <a:t> </a:t>
            </a:r>
            <a:r>
              <a:rPr lang="en-US" sz="2800" dirty="0" err="1"/>
              <a:t>objevování</a:t>
            </a:r>
            <a:endParaRPr lang="en-US" sz="28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  </a:t>
            </a:r>
            <a:r>
              <a:rPr lang="en-US" sz="2800" dirty="0" err="1"/>
              <a:t>nového</a:t>
            </a:r>
            <a:endParaRPr lang="en-US" sz="2800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příliš</a:t>
            </a:r>
            <a:r>
              <a:rPr lang="en-US" sz="2800" dirty="0"/>
              <a:t> </a:t>
            </a:r>
            <a:r>
              <a:rPr lang="en-US" sz="2800" dirty="0" err="1"/>
              <a:t>jednoduché</a:t>
            </a:r>
            <a:r>
              <a:rPr lang="en-US" sz="2800" dirty="0"/>
              <a:t> a </a:t>
            </a:r>
            <a:r>
              <a:rPr lang="en-US" sz="2800" dirty="0" err="1"/>
              <a:t>mechanické</a:t>
            </a:r>
            <a:r>
              <a:rPr lang="en-US" sz="2800" dirty="0"/>
              <a:t> </a:t>
            </a:r>
            <a:r>
              <a:rPr lang="en-US" sz="2800" dirty="0" err="1"/>
              <a:t>úkoly</a:t>
            </a:r>
            <a:endParaRPr lang="en-US" sz="2800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tříštění</a:t>
            </a:r>
            <a:r>
              <a:rPr lang="en-US" sz="2800" dirty="0"/>
              <a:t> </a:t>
            </a:r>
            <a:r>
              <a:rPr lang="en-US" sz="2800" dirty="0" err="1"/>
              <a:t>pozornosti</a:t>
            </a:r>
            <a:endParaRPr lang="en-US" sz="2800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nedostatek</a:t>
            </a:r>
            <a:r>
              <a:rPr lang="en-US" sz="2800" dirty="0"/>
              <a:t> </a:t>
            </a:r>
            <a:r>
              <a:rPr lang="en-US" sz="2800" dirty="0" err="1"/>
              <a:t>tvořivosti</a:t>
            </a:r>
            <a:endParaRPr lang="en-US" sz="2800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rezignovaný</a:t>
            </a:r>
            <a:r>
              <a:rPr lang="en-US" sz="2800" dirty="0"/>
              <a:t> </a:t>
            </a:r>
            <a:r>
              <a:rPr lang="en-US" sz="2800" dirty="0" err="1"/>
              <a:t>učitel</a:t>
            </a:r>
            <a:endParaRPr lang="en-US" sz="2800" dirty="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116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87EEF44-BEF5-4344-AFFF-E28F6E58A7EF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Způsoby</a:t>
            </a:r>
            <a:r>
              <a:rPr lang="en-US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vzdělávání</a:t>
            </a:r>
            <a:r>
              <a:rPr lang="en-US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mimořádně</a:t>
            </a:r>
            <a:r>
              <a:rPr lang="en-US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nadaných</a:t>
            </a:r>
            <a:r>
              <a:rPr lang="en-US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žáků</a:t>
            </a:r>
            <a:endParaRPr lang="en-US" sz="4000" kern="1200">
              <a:solidFill>
                <a:srgbClr val="FF0000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8DBB01-AFA1-4AE5-AA93-4DA0A7A13775}"/>
              </a:ext>
            </a:extLst>
          </p:cNvPr>
          <p:cNvSpPr txBox="1"/>
          <p:nvPr/>
        </p:nvSpPr>
        <p:spPr>
          <a:xfrm>
            <a:off x="1450009" y="1483277"/>
            <a:ext cx="10172700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1) </a:t>
            </a:r>
            <a:r>
              <a:rPr lang="en-US" sz="2800" b="1" dirty="0" err="1"/>
              <a:t>Akcelerace</a:t>
            </a:r>
            <a:r>
              <a:rPr lang="en-US" sz="2800" dirty="0"/>
              <a:t> </a:t>
            </a:r>
            <a:endParaRPr lang="cs-CZ" sz="28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     -  </a:t>
            </a:r>
            <a:r>
              <a:rPr lang="en-US" sz="2800" dirty="0" err="1"/>
              <a:t>urychlování</a:t>
            </a:r>
            <a:r>
              <a:rPr lang="en-US" sz="2800" dirty="0"/>
              <a:t> </a:t>
            </a:r>
            <a:r>
              <a:rPr lang="en-US" sz="2800" dirty="0" err="1"/>
              <a:t>školního</a:t>
            </a:r>
            <a:r>
              <a:rPr lang="en-US" sz="2800" dirty="0"/>
              <a:t> </a:t>
            </a:r>
            <a:r>
              <a:rPr lang="en-US" sz="2800" dirty="0" err="1"/>
              <a:t>procesu</a:t>
            </a:r>
            <a:endParaRPr lang="en-US" sz="2800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     -  </a:t>
            </a:r>
            <a:r>
              <a:rPr lang="en-US" sz="2800" dirty="0" err="1"/>
              <a:t>učivo</a:t>
            </a:r>
            <a:r>
              <a:rPr lang="en-US" sz="2800" dirty="0"/>
              <a:t> </a:t>
            </a:r>
            <a:r>
              <a:rPr lang="en-US" sz="2800" dirty="0" err="1"/>
              <a:t>zvládá</a:t>
            </a:r>
            <a:r>
              <a:rPr lang="en-US" sz="2800" dirty="0"/>
              <a:t> </a:t>
            </a:r>
            <a:r>
              <a:rPr lang="en-US" sz="2800" dirty="0" err="1"/>
              <a:t>mnohem</a:t>
            </a:r>
            <a:r>
              <a:rPr lang="en-US" sz="2800" dirty="0"/>
              <a:t> </a:t>
            </a:r>
            <a:r>
              <a:rPr lang="en-US" sz="2800" dirty="0" err="1"/>
              <a:t>rychleji</a:t>
            </a:r>
            <a:endParaRPr lang="en-US" sz="2800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     -  </a:t>
            </a:r>
            <a:r>
              <a:rPr lang="en-US" sz="2800" dirty="0" err="1"/>
              <a:t>předčasný</a:t>
            </a:r>
            <a:r>
              <a:rPr lang="en-US" sz="2800" dirty="0"/>
              <a:t> </a:t>
            </a:r>
            <a:r>
              <a:rPr lang="en-US" sz="2800" dirty="0" err="1"/>
              <a:t>vstup</a:t>
            </a:r>
            <a:r>
              <a:rPr lang="en-US" sz="2800" dirty="0"/>
              <a:t> do </a:t>
            </a:r>
            <a:r>
              <a:rPr lang="en-US" sz="2800" dirty="0" err="1"/>
              <a:t>školy</a:t>
            </a:r>
            <a:r>
              <a:rPr lang="en-US" sz="2800" dirty="0"/>
              <a:t> u </a:t>
            </a:r>
            <a:r>
              <a:rPr lang="en-US" sz="2800" dirty="0" err="1"/>
              <a:t>dítěte</a:t>
            </a:r>
            <a:r>
              <a:rPr lang="en-US" sz="2800" dirty="0"/>
              <a:t> </a:t>
            </a:r>
            <a:r>
              <a:rPr lang="en-US" sz="2800" dirty="0" err="1"/>
              <a:t>mladšího</a:t>
            </a:r>
            <a:r>
              <a:rPr lang="en-US" sz="2800" dirty="0"/>
              <a:t> 6 let</a:t>
            </a:r>
            <a:endParaRPr lang="en-US" sz="28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     -  </a:t>
            </a:r>
            <a:r>
              <a:rPr lang="en-US" sz="2800" dirty="0" err="1"/>
              <a:t>přeskakování</a:t>
            </a:r>
            <a:r>
              <a:rPr lang="en-US" sz="2800" dirty="0"/>
              <a:t> </a:t>
            </a:r>
            <a:r>
              <a:rPr lang="en-US" sz="2800" dirty="0" err="1"/>
              <a:t>ročníků</a:t>
            </a:r>
            <a:r>
              <a:rPr lang="en-US" sz="2800" dirty="0"/>
              <a:t> </a:t>
            </a:r>
            <a:r>
              <a:rPr lang="en-US" sz="2800" dirty="0" err="1"/>
              <a:t>nebo</a:t>
            </a:r>
            <a:r>
              <a:rPr lang="en-US" sz="2800" dirty="0"/>
              <a:t> </a:t>
            </a:r>
            <a:r>
              <a:rPr lang="en-US" sz="2800" dirty="0" err="1"/>
              <a:t>tzv</a:t>
            </a:r>
            <a:r>
              <a:rPr lang="en-US" sz="2800" dirty="0"/>
              <a:t>. </a:t>
            </a:r>
            <a:r>
              <a:rPr lang="en-US" sz="2800" dirty="0" err="1"/>
              <a:t>rychlíkové</a:t>
            </a:r>
            <a:r>
              <a:rPr lang="en-US" sz="2800" dirty="0"/>
              <a:t> </a:t>
            </a:r>
            <a:r>
              <a:rPr lang="en-US" sz="2800" dirty="0" err="1"/>
              <a:t>třídy</a:t>
            </a:r>
            <a:r>
              <a:rPr lang="en-US" sz="2800" dirty="0"/>
              <a:t>, (</a:t>
            </a:r>
            <a:r>
              <a:rPr lang="en-US" sz="2800" i="1" dirty="0" err="1"/>
              <a:t>např</a:t>
            </a:r>
            <a:r>
              <a:rPr lang="en-US" sz="2800" i="1" dirty="0"/>
              <a:t>. </a:t>
            </a:r>
            <a:r>
              <a:rPr lang="en-US" sz="2800" i="1" dirty="0" err="1"/>
              <a:t>šestiletý</a:t>
            </a:r>
            <a:endParaRPr lang="en-US" sz="2800" i="1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        program se </a:t>
            </a:r>
            <a:r>
              <a:rPr lang="en-US" sz="2800" i="1" dirty="0" err="1"/>
              <a:t>vměstná</a:t>
            </a:r>
            <a:r>
              <a:rPr lang="en-US" sz="2800" i="1" dirty="0"/>
              <a:t> do </a:t>
            </a:r>
            <a:r>
              <a:rPr lang="en-US" sz="2800" i="1" dirty="0" err="1"/>
              <a:t>čtyřletého</a:t>
            </a:r>
            <a:r>
              <a:rPr lang="en-US" sz="2800" i="1" dirty="0"/>
              <a:t> </a:t>
            </a:r>
            <a:r>
              <a:rPr lang="en-US" sz="2800" i="1" dirty="0" err="1"/>
              <a:t>cyklu</a:t>
            </a:r>
            <a:r>
              <a:rPr lang="en-US" sz="2800" i="1" dirty="0"/>
              <a:t>) </a:t>
            </a:r>
            <a:endParaRPr lang="en-US" sz="2800" i="1" dirty="0">
              <a:cs typeface="Calibri" panose="020F0502020204030204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A6E429F-9442-457F-97F7-F49DB297352F}"/>
              </a:ext>
            </a:extLst>
          </p:cNvPr>
          <p:cNvSpPr txBox="1"/>
          <p:nvPr/>
        </p:nvSpPr>
        <p:spPr>
          <a:xfrm>
            <a:off x="1509643" y="4223026"/>
            <a:ext cx="10477500" cy="20467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2) Enrichment</a:t>
            </a:r>
            <a:endParaRPr lang="en-US" sz="2800" b="1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cs typeface="Calibri"/>
              </a:rPr>
              <a:t>    </a:t>
            </a:r>
            <a:r>
              <a:rPr lang="en-US" sz="2800" dirty="0">
                <a:cs typeface="Calibri"/>
              </a:rPr>
              <a:t> - </a:t>
            </a:r>
            <a:r>
              <a:rPr lang="en-US" sz="2800" dirty="0" err="1">
                <a:cs typeface="Calibri"/>
              </a:rPr>
              <a:t>obohacení</a:t>
            </a:r>
            <a:endParaRPr lang="en-US" sz="28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800" b="1" dirty="0"/>
              <a:t>     - </a:t>
            </a:r>
            <a:r>
              <a:rPr lang="en-US" sz="2800" dirty="0" err="1"/>
              <a:t>víceletá</a:t>
            </a:r>
            <a:r>
              <a:rPr lang="en-US" sz="2800" dirty="0"/>
              <a:t> </a:t>
            </a:r>
            <a:r>
              <a:rPr lang="en-US" sz="2800" dirty="0" err="1"/>
              <a:t>gymnázia</a:t>
            </a:r>
            <a:r>
              <a:rPr lang="en-US" sz="2800" dirty="0"/>
              <a:t> a </a:t>
            </a:r>
            <a:r>
              <a:rPr lang="en-US" sz="2800" dirty="0" err="1"/>
              <a:t>specializované</a:t>
            </a:r>
            <a:r>
              <a:rPr lang="en-US" sz="2800" dirty="0"/>
              <a:t> </a:t>
            </a:r>
            <a:r>
              <a:rPr lang="en-US" sz="2800" dirty="0" err="1"/>
              <a:t>školy</a:t>
            </a:r>
            <a:r>
              <a:rPr lang="en-US" sz="2800" dirty="0"/>
              <a:t> </a:t>
            </a:r>
            <a:r>
              <a:rPr lang="en-US" sz="2800" dirty="0" err="1"/>
              <a:t>jazykové</a:t>
            </a:r>
            <a:r>
              <a:rPr lang="en-US" sz="2800" dirty="0"/>
              <a:t> a </a:t>
            </a:r>
            <a:r>
              <a:rPr lang="en-US" sz="2800" dirty="0" err="1"/>
              <a:t>matematické</a:t>
            </a:r>
            <a:endParaRPr lang="en-US" sz="2800" err="1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800" dirty="0"/>
              <a:t>     - ZUŠ, DDM -  </a:t>
            </a:r>
            <a:r>
              <a:rPr lang="en-US" sz="2800" dirty="0" err="1"/>
              <a:t>státní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soukromé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24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778FE1B-E6A3-4733-A7B6-403D41C19EDB}"/>
              </a:ext>
            </a:extLst>
          </p:cNvPr>
          <p:cNvSpPr txBox="1"/>
          <p:nvPr/>
        </p:nvSpPr>
        <p:spPr>
          <a:xfrm>
            <a:off x="761541" y="225847"/>
            <a:ext cx="11287239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/>
              <a:t>Mimořádně</a:t>
            </a:r>
            <a:r>
              <a:rPr lang="en-US" sz="2800" b="1" dirty="0"/>
              <a:t> </a:t>
            </a:r>
            <a:r>
              <a:rPr lang="en-US" sz="2800" b="1" dirty="0" err="1"/>
              <a:t>nadané</a:t>
            </a:r>
            <a:r>
              <a:rPr lang="en-US" sz="2800" b="1" dirty="0"/>
              <a:t> </a:t>
            </a:r>
            <a:r>
              <a:rPr lang="en-US" sz="2800" b="1" dirty="0" err="1"/>
              <a:t>děti</a:t>
            </a:r>
            <a:endParaRPr lang="cs-CZ" sz="2800" dirty="0" err="1">
              <a:cs typeface="Calibri"/>
            </a:endParaRPr>
          </a:p>
          <a:p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identifikace</a:t>
            </a:r>
            <a:r>
              <a:rPr lang="en-US" sz="2800" dirty="0"/>
              <a:t> </a:t>
            </a:r>
            <a:r>
              <a:rPr lang="en-US" sz="2800" dirty="0" err="1"/>
              <a:t>profesionálně</a:t>
            </a:r>
            <a:r>
              <a:rPr lang="en-US" sz="2800" dirty="0"/>
              <a:t> </a:t>
            </a:r>
            <a:r>
              <a:rPr lang="en-US" sz="2800" dirty="0" err="1"/>
              <a:t>kvalifikovanými</a:t>
            </a:r>
            <a:r>
              <a:rPr lang="en-US" sz="2800" dirty="0"/>
              <a:t> </a:t>
            </a:r>
            <a:r>
              <a:rPr lang="en-US" sz="2800" dirty="0" err="1"/>
              <a:t>osobami</a:t>
            </a:r>
            <a:endParaRPr lang="cs-CZ" sz="2800" dirty="0" err="1">
              <a:cs typeface="Calibri"/>
            </a:endParaRPr>
          </a:p>
          <a:p>
            <a:r>
              <a:rPr lang="en-US" sz="2800" dirty="0"/>
              <a:t>- </a:t>
            </a:r>
            <a:r>
              <a:rPr lang="en-US" sz="2800" dirty="0" err="1"/>
              <a:t>předpoklady</a:t>
            </a:r>
            <a:r>
              <a:rPr lang="en-US" sz="2800" dirty="0"/>
              <a:t> pro </a:t>
            </a:r>
            <a:r>
              <a:rPr lang="en-US" sz="2800" dirty="0" err="1"/>
              <a:t>vysoký</a:t>
            </a:r>
            <a:r>
              <a:rPr lang="en-US" sz="2800" dirty="0"/>
              <a:t> </a:t>
            </a:r>
            <a:r>
              <a:rPr lang="en-US" sz="2800" dirty="0" err="1"/>
              <a:t>výkon</a:t>
            </a:r>
            <a:endParaRPr lang="cs-CZ" sz="2800" dirty="0" err="1">
              <a:cs typeface="Calibri"/>
            </a:endParaRPr>
          </a:p>
          <a:p>
            <a:r>
              <a:rPr lang="en-US" sz="2800" dirty="0"/>
              <a:t>- </a:t>
            </a:r>
            <a:r>
              <a:rPr lang="en-US" sz="2800" dirty="0" err="1"/>
              <a:t>diferencované</a:t>
            </a:r>
            <a:r>
              <a:rPr lang="en-US" sz="2800" dirty="0"/>
              <a:t> </a:t>
            </a:r>
            <a:r>
              <a:rPr lang="en-US" sz="2800" dirty="0" err="1"/>
              <a:t>vzdělávací</a:t>
            </a:r>
            <a:r>
              <a:rPr lang="en-US" sz="2800" dirty="0"/>
              <a:t> </a:t>
            </a:r>
            <a:r>
              <a:rPr lang="en-US" sz="2800" dirty="0" err="1"/>
              <a:t>programy</a:t>
            </a:r>
            <a:endParaRPr lang="cs-CZ" sz="2800" dirty="0" err="1"/>
          </a:p>
          <a:p>
            <a:r>
              <a:rPr lang="en-US" sz="2800" dirty="0"/>
              <a:t>- </a:t>
            </a:r>
            <a:r>
              <a:rPr lang="en-US" sz="2800" dirty="0" err="1"/>
              <a:t>péče</a:t>
            </a:r>
            <a:r>
              <a:rPr lang="en-US" sz="2800" dirty="0"/>
              <a:t> </a:t>
            </a:r>
            <a:r>
              <a:rPr lang="en-US" sz="2800" dirty="0" err="1"/>
              <a:t>nad</a:t>
            </a:r>
            <a:r>
              <a:rPr lang="en-US" sz="2800" dirty="0"/>
              <a:t> </a:t>
            </a:r>
            <a:r>
              <a:rPr lang="en-US" sz="2800" dirty="0" err="1"/>
              <a:t>rámec</a:t>
            </a:r>
            <a:r>
              <a:rPr lang="en-US" sz="2800" dirty="0"/>
              <a:t> </a:t>
            </a:r>
            <a:r>
              <a:rPr lang="en-US" sz="2800" dirty="0" err="1"/>
              <a:t>výuky</a:t>
            </a:r>
            <a:r>
              <a:rPr lang="en-US" sz="2800" dirty="0"/>
              <a:t> </a:t>
            </a:r>
            <a:r>
              <a:rPr lang="en-US" sz="2800" dirty="0" err="1"/>
              <a:t>běžně</a:t>
            </a:r>
            <a:r>
              <a:rPr lang="en-US" sz="2800" dirty="0"/>
              <a:t> </a:t>
            </a:r>
            <a:r>
              <a:rPr lang="en-US" sz="2800" dirty="0" err="1"/>
              <a:t>poskytované</a:t>
            </a:r>
            <a:r>
              <a:rPr lang="en-US" sz="2800" dirty="0"/>
              <a:t> </a:t>
            </a:r>
            <a:r>
              <a:rPr lang="en-US" sz="2800" dirty="0" err="1"/>
              <a:t>vzdělávacím</a:t>
            </a:r>
            <a:r>
              <a:rPr lang="en-US" sz="2800" dirty="0"/>
              <a:t> </a:t>
            </a:r>
            <a:r>
              <a:rPr lang="en-US" sz="2800" dirty="0" err="1"/>
              <a:t>programem</a:t>
            </a:r>
            <a:r>
              <a:rPr lang="en-US" sz="2800" dirty="0"/>
              <a:t> </a:t>
            </a:r>
            <a:endParaRPr lang="cs-CZ" sz="2800"/>
          </a:p>
          <a:p>
            <a:endParaRPr lang="en-US" sz="2800" dirty="0">
              <a:cs typeface="Calibri"/>
            </a:endParaRPr>
          </a:p>
          <a:p>
            <a:r>
              <a:rPr lang="en-US" sz="2800" dirty="0"/>
              <a:t>- </a:t>
            </a:r>
            <a:r>
              <a:rPr lang="en-US" sz="2800" dirty="0" err="1"/>
              <a:t>oblasti</a:t>
            </a:r>
            <a:r>
              <a:rPr lang="en-US" sz="2800" dirty="0"/>
              <a:t>: </a:t>
            </a:r>
            <a:endParaRPr lang="cs-CZ" sz="2800" dirty="0"/>
          </a:p>
          <a:p>
            <a:r>
              <a:rPr lang="en-US" sz="2800" dirty="0"/>
              <a:t>  </a:t>
            </a:r>
            <a:r>
              <a:rPr lang="en-US" sz="2800" b="1" dirty="0"/>
              <a:t>1) </a:t>
            </a:r>
            <a:r>
              <a:rPr lang="en-US" sz="2800" b="1" dirty="0" err="1"/>
              <a:t>všeobecné</a:t>
            </a:r>
            <a:r>
              <a:rPr lang="en-US" sz="2800" b="1" dirty="0"/>
              <a:t> </a:t>
            </a:r>
            <a:r>
              <a:rPr lang="en-US" sz="2800" b="1" dirty="0" err="1"/>
              <a:t>intelektové</a:t>
            </a:r>
            <a:r>
              <a:rPr lang="en-US" sz="2800" b="1" dirty="0"/>
              <a:t> </a:t>
            </a:r>
            <a:r>
              <a:rPr lang="en-US" sz="2800" b="1" dirty="0" err="1"/>
              <a:t>schopnosti</a:t>
            </a:r>
            <a:r>
              <a:rPr lang="en-US" sz="2800" b="1" dirty="0"/>
              <a:t>, </a:t>
            </a:r>
            <a:endParaRPr lang="cs-CZ" sz="2800" b="1">
              <a:cs typeface="Calibri"/>
            </a:endParaRPr>
          </a:p>
          <a:p>
            <a:r>
              <a:rPr lang="en-US" sz="2800" b="1" dirty="0"/>
              <a:t>  2) </a:t>
            </a:r>
            <a:r>
              <a:rPr lang="en-US" sz="2800" b="1" dirty="0" err="1"/>
              <a:t>kreativní</a:t>
            </a:r>
            <a:r>
              <a:rPr lang="en-US" sz="2800" b="1" dirty="0"/>
              <a:t> a </a:t>
            </a:r>
            <a:r>
              <a:rPr lang="en-US" sz="2800" b="1" dirty="0" err="1"/>
              <a:t>produktivní</a:t>
            </a:r>
            <a:r>
              <a:rPr lang="en-US" sz="2800" b="1" dirty="0"/>
              <a:t> </a:t>
            </a:r>
            <a:r>
              <a:rPr lang="en-US" sz="2800" b="1" dirty="0" err="1"/>
              <a:t>myšlení</a:t>
            </a:r>
            <a:r>
              <a:rPr lang="en-US" sz="2800" b="1" dirty="0"/>
              <a:t>,</a:t>
            </a:r>
            <a:endParaRPr lang="en-US" sz="2800" b="1">
              <a:cs typeface="Calibri"/>
            </a:endParaRPr>
          </a:p>
          <a:p>
            <a:r>
              <a:rPr lang="en-US" sz="2800" b="1" dirty="0"/>
              <a:t>  4) </a:t>
            </a:r>
            <a:r>
              <a:rPr lang="en-US" sz="2800" b="1" dirty="0" err="1"/>
              <a:t>schopnosti</a:t>
            </a:r>
            <a:r>
              <a:rPr lang="en-US" sz="2800" b="1" dirty="0"/>
              <a:t> </a:t>
            </a:r>
            <a:r>
              <a:rPr lang="en-US" sz="2800" b="1" dirty="0" err="1"/>
              <a:t>vůdcovství</a:t>
            </a:r>
            <a:r>
              <a:rPr lang="en-US" sz="2800" b="1" dirty="0"/>
              <a:t>, </a:t>
            </a:r>
            <a:endParaRPr lang="en-US" sz="2800" b="1" dirty="0">
              <a:cs typeface="Calibri"/>
            </a:endParaRPr>
          </a:p>
          <a:p>
            <a:r>
              <a:rPr lang="en-US" sz="2800" b="1" dirty="0"/>
              <a:t>  5) </a:t>
            </a:r>
            <a:r>
              <a:rPr lang="en-US" sz="2800" b="1" dirty="0" err="1"/>
              <a:t>výtvarné</a:t>
            </a:r>
            <a:r>
              <a:rPr lang="en-US" sz="2800" b="1" dirty="0"/>
              <a:t> </a:t>
            </a:r>
            <a:r>
              <a:rPr lang="en-US" sz="2800" b="1" dirty="0" err="1"/>
              <a:t>umění</a:t>
            </a:r>
            <a:r>
              <a:rPr lang="en-US" sz="2800" b="1" dirty="0"/>
              <a:t>, </a:t>
            </a:r>
            <a:endParaRPr lang="en-US" sz="2800" b="1" dirty="0">
              <a:cs typeface="Calibri"/>
            </a:endParaRPr>
          </a:p>
          <a:p>
            <a:r>
              <a:rPr lang="en-US" sz="2800" b="1" dirty="0"/>
              <a:t>  6) </a:t>
            </a:r>
            <a:r>
              <a:rPr lang="en-US" sz="2800" b="1" dirty="0" err="1"/>
              <a:t>psychomotorické</a:t>
            </a:r>
            <a:r>
              <a:rPr lang="en-US" sz="2800" b="1" dirty="0"/>
              <a:t> </a:t>
            </a:r>
            <a:r>
              <a:rPr lang="en-US" sz="2800" b="1" dirty="0" err="1"/>
              <a:t>schopnosti</a:t>
            </a:r>
            <a:r>
              <a:rPr lang="en-US" sz="2800" b="1" dirty="0"/>
              <a:t>.</a:t>
            </a:r>
            <a:endParaRPr lang="en-US" sz="2800" b="1">
              <a:cs typeface="Calibri"/>
            </a:endParaRPr>
          </a:p>
          <a:p>
            <a:r>
              <a:rPr lang="en-US" sz="2800" dirty="0"/>
              <a:t>                                                                                     </a:t>
            </a:r>
            <a:endParaRPr lang="en-US" sz="2400" i="1" dirty="0">
              <a:cs typeface="Calibri"/>
            </a:endParaRPr>
          </a:p>
        </p:txBody>
      </p:sp>
      <p:pic>
        <p:nvPicPr>
          <p:cNvPr id="3" name="Obrázek 3" descr="Obsah obrázku osoba&#10;&#10;Popis se vygeneroval automaticky.">
            <a:extLst>
              <a:ext uri="{FF2B5EF4-FFF2-40B4-BE49-F238E27FC236}">
                <a16:creationId xmlns:a16="http://schemas.microsoft.com/office/drawing/2014/main" id="{3FE9B25A-2FC7-43DF-982B-D9F85F4E0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542" y="3352689"/>
            <a:ext cx="3626678" cy="24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4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82390" y="318254"/>
            <a:ext cx="3911071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Identifikace nadaných</a:t>
            </a:r>
            <a:endParaRPr lang="cs-CZ" sz="320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621874" y="1816691"/>
            <a:ext cx="7378700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altLang="cs-CZ" sz="2800" b="1" dirty="0"/>
              <a:t>Etapy:</a:t>
            </a:r>
            <a:endParaRPr lang="cs-CZ" altLang="cs-CZ" sz="2800" b="1" dirty="0">
              <a:cs typeface="Calibri"/>
            </a:endParaRPr>
          </a:p>
          <a:p>
            <a:endParaRPr lang="cs-CZ" altLang="cs-CZ" sz="2800" b="1" dirty="0"/>
          </a:p>
          <a:p>
            <a:r>
              <a:rPr lang="cs-CZ" altLang="cs-CZ" sz="2800" b="1" dirty="0"/>
              <a:t>     a) nominační</a:t>
            </a:r>
            <a:r>
              <a:rPr lang="cs-CZ" altLang="cs-CZ" sz="2800" dirty="0"/>
              <a:t> - rodič, pedagog</a:t>
            </a:r>
            <a:endParaRPr lang="cs-CZ" altLang="cs-CZ" sz="2800" dirty="0">
              <a:cs typeface="Calibri"/>
            </a:endParaRPr>
          </a:p>
          <a:p>
            <a:endParaRPr lang="cs-CZ" altLang="cs-CZ" sz="2800" dirty="0"/>
          </a:p>
          <a:p>
            <a:r>
              <a:rPr lang="cs-CZ" altLang="cs-CZ" sz="2800" b="1" dirty="0"/>
              <a:t>     b) screeningová </a:t>
            </a:r>
            <a:r>
              <a:rPr lang="cs-CZ" altLang="cs-CZ" sz="2800" dirty="0"/>
              <a:t>- pedagog</a:t>
            </a:r>
            <a:endParaRPr lang="cs-CZ" altLang="cs-CZ" sz="2800">
              <a:cs typeface="Calibri" panose="020F0502020204030204"/>
            </a:endParaRPr>
          </a:p>
          <a:p>
            <a:endParaRPr lang="cs-CZ" altLang="cs-CZ" sz="2800" dirty="0"/>
          </a:p>
          <a:p>
            <a:r>
              <a:rPr lang="cs-CZ" altLang="cs-CZ" sz="2800" b="1" dirty="0"/>
              <a:t>     c) individuální vyšetření</a:t>
            </a:r>
            <a:r>
              <a:rPr lang="cs-CZ" altLang="cs-CZ" sz="2800" dirty="0"/>
              <a:t> - psycholog</a:t>
            </a:r>
            <a:endParaRPr lang="cs-CZ" altLang="cs-CZ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85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text&#10;&#10;Popis se vygeneroval automaticky.">
            <a:extLst>
              <a:ext uri="{FF2B5EF4-FFF2-40B4-BE49-F238E27FC236}">
                <a16:creationId xmlns:a16="http://schemas.microsoft.com/office/drawing/2014/main" id="{0648DE6B-3F05-4210-867E-DF8F5208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76" y="-521"/>
            <a:ext cx="9590760" cy="67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9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délník 1"/>
          <p:cNvSpPr/>
          <p:nvPr/>
        </p:nvSpPr>
        <p:spPr>
          <a:xfrm>
            <a:off x="1028700" y="1967266"/>
            <a:ext cx="2286553" cy="19288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Nadané dítě nemusí být ve škole premiantem</a:t>
            </a:r>
          </a:p>
        </p:txBody>
      </p:sp>
      <p:sp>
        <p:nvSpPr>
          <p:cNvPr id="3" name="Obdélník 2"/>
          <p:cNvSpPr/>
          <p:nvPr/>
        </p:nvSpPr>
        <p:spPr>
          <a:xfrm>
            <a:off x="4180441" y="642938"/>
            <a:ext cx="3735111" cy="5567363"/>
          </a:xfrm>
          <a:prstGeom prst="rect">
            <a:avLst/>
          </a:prstGeom>
        </p:spPr>
        <p:txBody>
          <a:bodyPr wrap="square" lIns="91440" tIns="45720" rIns="91440" bIns="4572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b="1" u="sng" dirty="0"/>
              <a:t>Chytré (naučené) dítě</a:t>
            </a:r>
            <a:endParaRPr lang="cs-CZ" sz="2800" b="1" u="sng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Zná odpovědi</a:t>
            </a:r>
            <a:endParaRPr lang="cs-CZ" sz="28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Zajímá se</a:t>
            </a:r>
            <a:endParaRPr lang="cs-CZ" sz="28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Odpovídá na otázky</a:t>
            </a:r>
            <a:endParaRPr lang="cs-CZ" sz="28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Rozumí obsahuje</a:t>
            </a:r>
            <a:endParaRPr lang="cs-CZ" sz="28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Přijímá informace</a:t>
            </a:r>
            <a:endParaRPr lang="cs-CZ" sz="28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Má rádo školu</a:t>
            </a:r>
            <a:endParaRPr lang="cs-CZ" sz="28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Je pozorné</a:t>
            </a:r>
            <a:endParaRPr lang="cs-CZ" sz="2800">
              <a:cs typeface="Calibri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729676" y="653982"/>
            <a:ext cx="4467845" cy="5567363"/>
          </a:xfrm>
          <a:prstGeom prst="rect">
            <a:avLst/>
          </a:prstGeom>
        </p:spPr>
        <p:txBody>
          <a:bodyPr wrap="square" lIns="91440" tIns="45720" rIns="91440" bIns="4572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b="1" u="sng" dirty="0"/>
              <a:t>Nadané dítě</a:t>
            </a:r>
            <a:endParaRPr lang="cs-CZ" sz="2800" b="1" u="sng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Klade otázky</a:t>
            </a:r>
            <a:endParaRPr lang="cs-CZ" sz="28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Zvídavost</a:t>
            </a:r>
            <a:endParaRPr lang="cs-CZ" sz="28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Ptá se na detaily a souvislosti</a:t>
            </a:r>
            <a:endParaRPr lang="cs-CZ" sz="28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Zobecňuje</a:t>
            </a:r>
            <a:endParaRPr lang="cs-CZ" sz="28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Pracuje s informacemi</a:t>
            </a:r>
            <a:endParaRPr lang="cs-CZ" sz="28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Rádo se učí</a:t>
            </a:r>
            <a:endParaRPr lang="cs-CZ" sz="2800">
              <a:cs typeface="Calibri"/>
            </a:endParaRPr>
          </a:p>
          <a:p>
            <a:pPr>
              <a:spcAft>
                <a:spcPts val="600"/>
              </a:spcAft>
            </a:pPr>
            <a:r>
              <a:rPr lang="cs-CZ" sz="2800" dirty="0"/>
              <a:t>Je bystrým pozorovatelem</a:t>
            </a:r>
            <a:endParaRPr lang="cs-CZ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36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bdélník 1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Nejčastější</a:t>
            </a:r>
            <a:r>
              <a:rPr lang="en-US" sz="4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stereotypy </a:t>
            </a:r>
            <a:r>
              <a:rPr lang="en-US" sz="44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4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vnímání</a:t>
            </a:r>
            <a:r>
              <a:rPr lang="en-US" sz="4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nadaných</a:t>
            </a:r>
            <a:endParaRPr lang="en-US" sz="4400" b="1" kern="1200" dirty="0" err="1">
              <a:solidFill>
                <a:srgbClr val="FF0000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1681370" y="1710772"/>
            <a:ext cx="10515600" cy="43292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1.</a:t>
            </a:r>
            <a:r>
              <a:rPr lang="en-US" sz="2800" dirty="0"/>
              <a:t> </a:t>
            </a:r>
            <a:r>
              <a:rPr lang="en-US" sz="2800" dirty="0" err="1"/>
              <a:t>Všechny</a:t>
            </a:r>
            <a:r>
              <a:rPr lang="en-US" sz="2800" dirty="0"/>
              <a:t> </a:t>
            </a:r>
            <a:r>
              <a:rPr lang="en-US" sz="2800" dirty="0" err="1"/>
              <a:t>nadané</a:t>
            </a:r>
            <a:r>
              <a:rPr lang="en-US" sz="2800" dirty="0"/>
              <a:t> </a:t>
            </a:r>
            <a:r>
              <a:rPr lang="en-US" sz="2800" dirty="0" err="1"/>
              <a:t>děti</a:t>
            </a:r>
            <a:r>
              <a:rPr lang="en-US" sz="2800" dirty="0"/>
              <a:t> </a:t>
            </a:r>
            <a:r>
              <a:rPr lang="en-US" sz="2800" dirty="0" err="1"/>
              <a:t>uspějí</a:t>
            </a:r>
            <a:endParaRPr lang="cs-CZ" sz="2800" dirty="0" err="1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2. </a:t>
            </a:r>
            <a:r>
              <a:rPr lang="en-US" sz="2800" dirty="0" err="1"/>
              <a:t>Nadané</a:t>
            </a:r>
            <a:r>
              <a:rPr lang="en-US" sz="2800" dirty="0"/>
              <a:t> </a:t>
            </a:r>
            <a:r>
              <a:rPr lang="en-US" sz="2800" dirty="0" err="1"/>
              <a:t>dítě</a:t>
            </a:r>
            <a:r>
              <a:rPr lang="en-US" sz="2800" dirty="0"/>
              <a:t> </a:t>
            </a:r>
            <a:r>
              <a:rPr lang="en-US" sz="2800" dirty="0" err="1"/>
              <a:t>všechno</a:t>
            </a:r>
            <a:r>
              <a:rPr lang="en-US" sz="2800" dirty="0"/>
              <a:t> </a:t>
            </a:r>
            <a:r>
              <a:rPr lang="en-US" sz="2800" dirty="0" err="1"/>
              <a:t>umí</a:t>
            </a:r>
            <a:r>
              <a:rPr lang="en-US" sz="2800" dirty="0"/>
              <a:t> a </a:t>
            </a:r>
            <a:r>
              <a:rPr lang="en-US" sz="2800" dirty="0" err="1"/>
              <a:t>všechno</a:t>
            </a:r>
            <a:r>
              <a:rPr lang="en-US" sz="2800" dirty="0"/>
              <a:t> mu </a:t>
            </a:r>
            <a:r>
              <a:rPr lang="en-US" sz="2800" dirty="0" err="1"/>
              <a:t>jde</a:t>
            </a:r>
            <a:endParaRPr lang="en-US" sz="2800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3.</a:t>
            </a:r>
            <a:r>
              <a:rPr lang="en-US" sz="2800" dirty="0"/>
              <a:t> </a:t>
            </a:r>
            <a:r>
              <a:rPr lang="en-US" sz="2800" dirty="0" err="1"/>
              <a:t>Všechny</a:t>
            </a:r>
            <a:r>
              <a:rPr lang="en-US" sz="2800" dirty="0"/>
              <a:t> </a:t>
            </a:r>
            <a:r>
              <a:rPr lang="en-US" sz="2800" dirty="0" err="1"/>
              <a:t>nadané</a:t>
            </a:r>
            <a:r>
              <a:rPr lang="en-US" sz="2800" dirty="0"/>
              <a:t> </a:t>
            </a:r>
            <a:r>
              <a:rPr lang="en-US" sz="2800" dirty="0" err="1"/>
              <a:t>děti</a:t>
            </a:r>
            <a:r>
              <a:rPr lang="en-US" sz="2800" dirty="0"/>
              <a:t> </a:t>
            </a:r>
            <a:r>
              <a:rPr lang="en-US" sz="2800" dirty="0" err="1"/>
              <a:t>jsou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podobné</a:t>
            </a:r>
            <a:r>
              <a:rPr lang="en-US" sz="2800" dirty="0"/>
              <a:t>  </a:t>
            </a:r>
            <a:endParaRPr lang="en-US" sz="28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4.</a:t>
            </a:r>
            <a:r>
              <a:rPr lang="en-US" sz="2800" dirty="0"/>
              <a:t> </a:t>
            </a:r>
            <a:r>
              <a:rPr lang="en-US" sz="2800" dirty="0" err="1"/>
              <a:t>Poznat</a:t>
            </a:r>
            <a:r>
              <a:rPr lang="en-US" sz="2800" dirty="0"/>
              <a:t> </a:t>
            </a:r>
            <a:r>
              <a:rPr lang="en-US" sz="2800" dirty="0" err="1"/>
              <a:t>nadané</a:t>
            </a:r>
            <a:r>
              <a:rPr lang="en-US" sz="2800" dirty="0"/>
              <a:t> </a:t>
            </a:r>
            <a:r>
              <a:rPr lang="en-US" sz="2800" dirty="0" err="1"/>
              <a:t>dítě</a:t>
            </a:r>
            <a:r>
              <a:rPr lang="en-US" sz="2800" dirty="0"/>
              <a:t> je </a:t>
            </a:r>
            <a:r>
              <a:rPr lang="en-US" sz="2800" dirty="0" err="1"/>
              <a:t>jednoduché</a:t>
            </a:r>
            <a:endParaRPr lang="en-US" sz="2800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5.</a:t>
            </a:r>
            <a:r>
              <a:rPr lang="en-US" sz="2800" dirty="0"/>
              <a:t> </a:t>
            </a:r>
            <a:r>
              <a:rPr lang="en-US" sz="2800" dirty="0" err="1"/>
              <a:t>Nadání</a:t>
            </a:r>
            <a:r>
              <a:rPr lang="en-US" sz="2800" dirty="0"/>
              <a:t> je </a:t>
            </a:r>
            <a:r>
              <a:rPr lang="en-US" sz="2800" dirty="0" err="1"/>
              <a:t>hlavně</a:t>
            </a:r>
            <a:r>
              <a:rPr lang="en-US" sz="2800" dirty="0"/>
              <a:t> </a:t>
            </a:r>
            <a:r>
              <a:rPr lang="en-US" sz="2800" dirty="0" err="1"/>
              <a:t>vyjádřené</a:t>
            </a:r>
            <a:r>
              <a:rPr lang="en-US" sz="2800" dirty="0"/>
              <a:t> </a:t>
            </a:r>
            <a:r>
              <a:rPr lang="en-US" sz="2800" dirty="0" err="1"/>
              <a:t>intelektem</a:t>
            </a:r>
            <a:endParaRPr lang="en-US" sz="2800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6.</a:t>
            </a:r>
            <a:r>
              <a:rPr lang="en-US" sz="2800" dirty="0"/>
              <a:t> </a:t>
            </a:r>
            <a:r>
              <a:rPr lang="en-US" sz="2800" err="1"/>
              <a:t>Pokud</a:t>
            </a:r>
            <a:r>
              <a:rPr lang="en-US" sz="2800" dirty="0"/>
              <a:t> </a:t>
            </a:r>
            <a:r>
              <a:rPr lang="en-US" sz="2800" err="1"/>
              <a:t>dítě</a:t>
            </a:r>
            <a:r>
              <a:rPr lang="en-US" sz="2800" dirty="0"/>
              <a:t> </a:t>
            </a:r>
            <a:r>
              <a:rPr lang="en-US" sz="2800" err="1"/>
              <a:t>neovládá</a:t>
            </a:r>
            <a:r>
              <a:rPr lang="en-US" sz="2800" dirty="0"/>
              <a:t> </a:t>
            </a:r>
            <a:r>
              <a:rPr lang="en-US" sz="2800" err="1"/>
              <a:t>některý</a:t>
            </a:r>
            <a:r>
              <a:rPr lang="en-US" sz="2800" dirty="0"/>
              <a:t> z </a:t>
            </a:r>
            <a:r>
              <a:rPr lang="en-US" sz="2800" err="1"/>
              <a:t>předmětů</a:t>
            </a:r>
            <a:r>
              <a:rPr lang="en-US" sz="2800"/>
              <a:t> MAT - ČJ atd. není</a:t>
            </a:r>
            <a:r>
              <a:rPr lang="en-US" sz="2800" dirty="0"/>
              <a:t> </a:t>
            </a:r>
            <a:r>
              <a:rPr lang="en-US" sz="2800" err="1"/>
              <a:t>nadané</a:t>
            </a:r>
            <a:endParaRPr lang="en-US" sz="280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7.</a:t>
            </a:r>
            <a:r>
              <a:rPr lang="en-US" sz="2800" dirty="0"/>
              <a:t> </a:t>
            </a:r>
            <a:r>
              <a:rPr lang="en-US" sz="2800" dirty="0" err="1"/>
              <a:t>Nadané</a:t>
            </a:r>
            <a:r>
              <a:rPr lang="en-US" sz="2800" dirty="0"/>
              <a:t> </a:t>
            </a:r>
            <a:r>
              <a:rPr lang="en-US" sz="2800" dirty="0" err="1"/>
              <a:t>dítě</a:t>
            </a:r>
            <a:r>
              <a:rPr lang="en-US" sz="2800" dirty="0"/>
              <a:t> se </a:t>
            </a:r>
            <a:r>
              <a:rPr lang="en-US" sz="2800" dirty="0" err="1"/>
              <a:t>výborně</a:t>
            </a:r>
            <a:r>
              <a:rPr lang="en-US" sz="2800" dirty="0"/>
              <a:t> </a:t>
            </a:r>
            <a:r>
              <a:rPr lang="en-US" sz="2800" dirty="0" err="1"/>
              <a:t>učí</a:t>
            </a:r>
            <a:endParaRPr lang="en-US" sz="2800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8.</a:t>
            </a:r>
            <a:r>
              <a:rPr lang="en-US" sz="2800" dirty="0"/>
              <a:t> </a:t>
            </a:r>
            <a:r>
              <a:rPr lang="en-US" sz="2800" dirty="0" err="1"/>
              <a:t>Nadané</a:t>
            </a:r>
            <a:r>
              <a:rPr lang="en-US" sz="2800" dirty="0"/>
              <a:t> </a:t>
            </a:r>
            <a:r>
              <a:rPr lang="en-US" sz="2800" dirty="0" err="1"/>
              <a:t>dítě</a:t>
            </a:r>
            <a:r>
              <a:rPr lang="en-US" sz="2800" dirty="0"/>
              <a:t> </a:t>
            </a:r>
            <a:r>
              <a:rPr lang="en-US" sz="2800" dirty="0" err="1"/>
              <a:t>není</a:t>
            </a:r>
            <a:r>
              <a:rPr lang="en-US" sz="2800" dirty="0"/>
              <a:t> </a:t>
            </a:r>
            <a:r>
              <a:rPr lang="en-US" sz="2800" dirty="0" err="1"/>
              <a:t>úplně</a:t>
            </a:r>
            <a:r>
              <a:rPr lang="en-US" sz="2800" dirty="0"/>
              <a:t> </a:t>
            </a:r>
            <a:r>
              <a:rPr lang="en-US" sz="2800" dirty="0" err="1"/>
              <a:t>normální</a:t>
            </a:r>
            <a:endParaRPr lang="en-US" sz="2800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9.</a:t>
            </a:r>
            <a:r>
              <a:rPr lang="en-US" sz="2800" dirty="0"/>
              <a:t> </a:t>
            </a:r>
            <a:r>
              <a:rPr lang="en-US" sz="2800" dirty="0" err="1"/>
              <a:t>Nadaný</a:t>
            </a:r>
            <a:r>
              <a:rPr lang="en-US" sz="2800" dirty="0"/>
              <a:t> </a:t>
            </a:r>
            <a:r>
              <a:rPr lang="en-US" sz="2800" dirty="0" err="1"/>
              <a:t>nepotřebuje</a:t>
            </a:r>
            <a:r>
              <a:rPr lang="en-US" sz="2800" dirty="0"/>
              <a:t> </a:t>
            </a:r>
            <a:r>
              <a:rPr lang="en-US" sz="2800" dirty="0" err="1"/>
              <a:t>specifickou</a:t>
            </a:r>
            <a:r>
              <a:rPr lang="en-US" sz="2800" dirty="0"/>
              <a:t> </a:t>
            </a:r>
            <a:r>
              <a:rPr lang="en-US" sz="2800" dirty="0" err="1"/>
              <a:t>podporu</a:t>
            </a:r>
            <a:r>
              <a:rPr lang="en-US" sz="2800" dirty="0"/>
              <a:t>- </a:t>
            </a:r>
            <a:r>
              <a:rPr lang="en-US" sz="2800" dirty="0" err="1"/>
              <a:t>rozvíjí</a:t>
            </a:r>
            <a:r>
              <a:rPr lang="en-US" sz="2800" dirty="0"/>
              <a:t> se </a:t>
            </a:r>
            <a:r>
              <a:rPr lang="en-US" sz="2800" dirty="0" err="1"/>
              <a:t>samo</a:t>
            </a:r>
            <a:endParaRPr lang="en-US" sz="2800" dirty="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10.</a:t>
            </a:r>
            <a:r>
              <a:rPr lang="en-US" sz="2800" dirty="0"/>
              <a:t> IQ test 100% </a:t>
            </a:r>
            <a:r>
              <a:rPr lang="en-US" sz="2800" dirty="0" err="1"/>
              <a:t>potvrdí</a:t>
            </a:r>
            <a:r>
              <a:rPr lang="en-US" sz="2800" dirty="0"/>
              <a:t> </a:t>
            </a:r>
            <a:r>
              <a:rPr lang="en-US" sz="2800" dirty="0" err="1"/>
              <a:t>nadání</a:t>
            </a:r>
            <a:endParaRPr lang="en-US" sz="2800" dirty="0" err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877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D063457-074B-4438-B4CA-7B103F442E0F}"/>
              </a:ext>
            </a:extLst>
          </p:cNvPr>
          <p:cNvSpPr txBox="1"/>
          <p:nvPr/>
        </p:nvSpPr>
        <p:spPr>
          <a:xfrm>
            <a:off x="551070" y="942147"/>
            <a:ext cx="11454294" cy="58422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Charakteristická</a:t>
            </a:r>
            <a:r>
              <a:rPr lang="en-US" sz="2800" b="1" dirty="0"/>
              <a:t> </a:t>
            </a:r>
            <a:r>
              <a:rPr lang="en-US" sz="2800" b="1" dirty="0" err="1"/>
              <a:t>specifika</a:t>
            </a:r>
            <a:r>
              <a:rPr lang="en-US" sz="2800" b="1" dirty="0"/>
              <a:t> </a:t>
            </a:r>
            <a:r>
              <a:rPr lang="en-US" sz="2800" b="1" dirty="0" err="1"/>
              <a:t>mimořádně</a:t>
            </a:r>
            <a:r>
              <a:rPr lang="en-US" sz="2800" b="1" dirty="0"/>
              <a:t> </a:t>
            </a:r>
            <a:r>
              <a:rPr lang="en-US" sz="2800" b="1" dirty="0" err="1"/>
              <a:t>nadaných</a:t>
            </a:r>
            <a:r>
              <a:rPr lang="en-US" sz="2800" b="1" dirty="0"/>
              <a:t> </a:t>
            </a:r>
            <a:r>
              <a:rPr lang="en-US" sz="2800" b="1" dirty="0" err="1"/>
              <a:t>žáků</a:t>
            </a:r>
            <a:r>
              <a:rPr lang="en-US" sz="2800" b="1" dirty="0"/>
              <a:t> - </a:t>
            </a:r>
            <a:r>
              <a:rPr lang="en-US" sz="2800" b="1" u="sng" dirty="0"/>
              <a:t>v </a:t>
            </a:r>
            <a:r>
              <a:rPr lang="en-US" sz="2800" b="1" u="sng" dirty="0" err="1"/>
              <a:t>pozitivním</a:t>
            </a:r>
            <a:r>
              <a:rPr lang="en-US" sz="2800" b="1" u="sng" dirty="0"/>
              <a:t> </a:t>
            </a:r>
            <a:r>
              <a:rPr lang="en-US" sz="2800" b="1" u="sng" dirty="0" err="1"/>
              <a:t>ohledu</a:t>
            </a:r>
            <a:endParaRPr lang="en-US" sz="2800" u="sng" dirty="0" err="1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extrémní</a:t>
            </a:r>
            <a:r>
              <a:rPr lang="en-US" sz="2800" dirty="0"/>
              <a:t> </a:t>
            </a:r>
            <a:r>
              <a:rPr lang="en-US" sz="2800" dirty="0" err="1"/>
              <a:t>vyspělost</a:t>
            </a:r>
            <a:r>
              <a:rPr lang="en-US" sz="2800" dirty="0"/>
              <a:t> v </a:t>
            </a:r>
            <a:r>
              <a:rPr lang="en-US" sz="2800" dirty="0" err="1"/>
              <a:t>jakékoliv</a:t>
            </a:r>
            <a:r>
              <a:rPr lang="en-US" sz="2800" dirty="0"/>
              <a:t> </a:t>
            </a:r>
            <a:r>
              <a:rPr lang="en-US" sz="2800" dirty="0" err="1"/>
              <a:t>oblasti</a:t>
            </a:r>
            <a:r>
              <a:rPr lang="en-US" sz="2800" dirty="0"/>
              <a:t> </a:t>
            </a:r>
            <a:r>
              <a:rPr lang="en-US" sz="2800" dirty="0" err="1"/>
              <a:t>učení</a:t>
            </a:r>
            <a:r>
              <a:rPr lang="en-US" sz="2800" dirty="0"/>
              <a:t> a </a:t>
            </a:r>
            <a:r>
              <a:rPr lang="en-US" sz="2800" dirty="0" err="1"/>
              <a:t>výkonu</a:t>
            </a:r>
            <a:endParaRPr lang="en-US" sz="2800" dirty="0" err="1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asynchronní</a:t>
            </a:r>
            <a:r>
              <a:rPr lang="en-US" sz="2800" dirty="0"/>
              <a:t> </a:t>
            </a:r>
            <a:r>
              <a:rPr lang="en-US" sz="2800" dirty="0" err="1"/>
              <a:t>vývoj</a:t>
            </a:r>
            <a:r>
              <a:rPr lang="en-US" sz="2800" dirty="0"/>
              <a:t> (</a:t>
            </a:r>
            <a:r>
              <a:rPr lang="en-US" sz="2800" i="1" dirty="0" err="1">
                <a:solidFill>
                  <a:schemeClr val="accent1"/>
                </a:solidFill>
              </a:rPr>
              <a:t>např</a:t>
            </a:r>
            <a:r>
              <a:rPr lang="en-US" sz="2800" i="1" dirty="0">
                <a:solidFill>
                  <a:schemeClr val="accent1"/>
                </a:solidFill>
              </a:rPr>
              <a:t>. </a:t>
            </a:r>
            <a:r>
              <a:rPr lang="en-US" sz="2800" i="1" dirty="0" err="1">
                <a:solidFill>
                  <a:schemeClr val="accent1"/>
                </a:solidFill>
              </a:rPr>
              <a:t>dokáží</a:t>
            </a:r>
            <a:r>
              <a:rPr lang="en-US" sz="2800" i="1" dirty="0">
                <a:solidFill>
                  <a:schemeClr val="accent1"/>
                </a:solidFill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</a:rPr>
              <a:t>číst</a:t>
            </a:r>
            <a:r>
              <a:rPr lang="en-US" sz="2800" i="1" dirty="0">
                <a:solidFill>
                  <a:schemeClr val="accent1"/>
                </a:solidFill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</a:rPr>
              <a:t>již</a:t>
            </a:r>
            <a:r>
              <a:rPr lang="en-US" sz="2800" i="1" dirty="0">
                <a:solidFill>
                  <a:schemeClr val="accent1"/>
                </a:solidFill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</a:rPr>
              <a:t>ve</a:t>
            </a:r>
            <a:r>
              <a:rPr lang="en-US" sz="2800" i="1" dirty="0">
                <a:solidFill>
                  <a:schemeClr val="accent1"/>
                </a:solidFill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</a:rPr>
              <a:t>třech</a:t>
            </a:r>
            <a:r>
              <a:rPr lang="en-US" sz="2800" i="1" dirty="0">
                <a:solidFill>
                  <a:schemeClr val="accent1"/>
                </a:solidFill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</a:rPr>
              <a:t>letech</a:t>
            </a:r>
            <a:r>
              <a:rPr lang="en-US" sz="2800" i="1" dirty="0">
                <a:solidFill>
                  <a:schemeClr val="accent1"/>
                </a:solidFill>
              </a:rPr>
              <a:t>, ale </a:t>
            </a:r>
            <a:r>
              <a:rPr lang="en-US" sz="2800" i="1" dirty="0" err="1">
                <a:solidFill>
                  <a:schemeClr val="accent1"/>
                </a:solidFill>
              </a:rPr>
              <a:t>ještě</a:t>
            </a:r>
            <a:r>
              <a:rPr lang="en-US" sz="2800" i="1" dirty="0">
                <a:solidFill>
                  <a:schemeClr val="accent1"/>
                </a:solidFill>
              </a:rPr>
              <a:t> v 5 </a:t>
            </a:r>
            <a:r>
              <a:rPr lang="en-US" sz="2800" i="1" dirty="0" err="1">
                <a:solidFill>
                  <a:schemeClr val="accent1"/>
                </a:solidFill>
              </a:rPr>
              <a:t>si</a:t>
            </a:r>
            <a:endParaRPr lang="en-US" sz="2800" dirty="0">
              <a:solidFill>
                <a:schemeClr val="accent1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>
                <a:solidFill>
                  <a:schemeClr val="accent1"/>
                </a:solidFill>
              </a:rPr>
              <a:t>                                    </a:t>
            </a:r>
            <a:r>
              <a:rPr lang="en-US" sz="2800" i="1" err="1">
                <a:solidFill>
                  <a:schemeClr val="accent1"/>
                </a:solidFill>
              </a:rPr>
              <a:t>nedokáží</a:t>
            </a:r>
            <a:r>
              <a:rPr lang="en-US" sz="2800" i="1" dirty="0">
                <a:solidFill>
                  <a:schemeClr val="accent1"/>
                </a:solidFill>
              </a:rPr>
              <a:t> </a:t>
            </a:r>
            <a:r>
              <a:rPr lang="en-US" sz="2800" i="1" err="1">
                <a:solidFill>
                  <a:schemeClr val="accent1"/>
                </a:solidFill>
              </a:rPr>
              <a:t>zavázat</a:t>
            </a:r>
            <a:r>
              <a:rPr lang="en-US" sz="2800" i="1" dirty="0">
                <a:solidFill>
                  <a:schemeClr val="accent1"/>
                </a:solidFill>
              </a:rPr>
              <a:t> </a:t>
            </a:r>
            <a:r>
              <a:rPr lang="en-US" sz="2800" i="1" err="1">
                <a:solidFill>
                  <a:schemeClr val="accent1"/>
                </a:solidFill>
              </a:rPr>
              <a:t>tkaničky</a:t>
            </a:r>
            <a:r>
              <a:rPr lang="en-US" sz="2800" i="1" dirty="0">
                <a:solidFill>
                  <a:schemeClr val="accent1"/>
                </a:solidFill>
              </a:rPr>
              <a:t> u bot</a:t>
            </a:r>
            <a:r>
              <a:rPr lang="en-US" sz="2800" dirty="0"/>
              <a:t>)</a:t>
            </a:r>
            <a:endParaRPr lang="en-US" sz="28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err="1"/>
              <a:t>široká</a:t>
            </a:r>
            <a:r>
              <a:rPr lang="en-US" sz="2800" dirty="0"/>
              <a:t> </a:t>
            </a:r>
            <a:r>
              <a:rPr lang="en-US" sz="2800" err="1"/>
              <a:t>slovní</a:t>
            </a:r>
            <a:r>
              <a:rPr lang="en-US" sz="2800" dirty="0"/>
              <a:t> </a:t>
            </a:r>
            <a:r>
              <a:rPr lang="en-US" sz="2800" err="1"/>
              <a:t>zásoba</a:t>
            </a:r>
            <a:r>
              <a:rPr lang="en-US" sz="2800" dirty="0"/>
              <a:t> a </a:t>
            </a:r>
            <a:r>
              <a:rPr lang="en-US" sz="2800" err="1"/>
              <a:t>vyspělý</a:t>
            </a:r>
            <a:r>
              <a:rPr lang="en-US" sz="2800" dirty="0"/>
              <a:t> </a:t>
            </a:r>
            <a:r>
              <a:rPr lang="en-US" sz="2800" err="1"/>
              <a:t>verbální</a:t>
            </a:r>
            <a:r>
              <a:rPr lang="en-US" sz="2800" dirty="0"/>
              <a:t> </a:t>
            </a:r>
            <a:r>
              <a:rPr lang="en-US" sz="2800" err="1"/>
              <a:t>projev</a:t>
            </a:r>
            <a:endParaRPr lang="en-US" sz="28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err="1"/>
              <a:t>vynikající</a:t>
            </a:r>
            <a:r>
              <a:rPr lang="en-US" sz="2800" dirty="0"/>
              <a:t> </a:t>
            </a:r>
            <a:r>
              <a:rPr lang="en-US" sz="2800" err="1"/>
              <a:t>paměť</a:t>
            </a:r>
            <a:r>
              <a:rPr lang="en-US" sz="2800" dirty="0"/>
              <a:t>, </a:t>
            </a:r>
            <a:r>
              <a:rPr lang="en-US" sz="2800" err="1"/>
              <a:t>rychle</a:t>
            </a:r>
            <a:r>
              <a:rPr lang="en-US" sz="2800" dirty="0"/>
              <a:t> se </a:t>
            </a:r>
            <a:r>
              <a:rPr lang="en-US" sz="2800" err="1"/>
              <a:t>učí</a:t>
            </a:r>
            <a:r>
              <a:rPr lang="en-US" sz="2800" dirty="0"/>
              <a:t>, </a:t>
            </a:r>
            <a:r>
              <a:rPr lang="en-US" sz="2800" err="1"/>
              <a:t>zvládají</a:t>
            </a:r>
            <a:r>
              <a:rPr lang="en-US" sz="2800" dirty="0"/>
              <a:t> </a:t>
            </a:r>
            <a:r>
              <a:rPr lang="en-US" sz="2800" err="1"/>
              <a:t>složitější</a:t>
            </a:r>
            <a:r>
              <a:rPr lang="en-US" sz="2800" dirty="0"/>
              <a:t> </a:t>
            </a:r>
            <a:r>
              <a:rPr lang="en-US" sz="2800" err="1"/>
              <a:t>myšlenkové</a:t>
            </a:r>
            <a:r>
              <a:rPr lang="en-US" sz="2800" dirty="0"/>
              <a:t> </a:t>
            </a:r>
            <a:r>
              <a:rPr lang="en-US" sz="2800" err="1"/>
              <a:t>operace</a:t>
            </a:r>
            <a:r>
              <a:rPr lang="en-US" sz="2800" dirty="0"/>
              <a:t> </a:t>
            </a:r>
            <a:endParaRPr lang="en-US" sz="28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err="1"/>
              <a:t>schopnost</a:t>
            </a:r>
            <a:r>
              <a:rPr lang="en-US" sz="2800" dirty="0"/>
              <a:t> </a:t>
            </a:r>
            <a:r>
              <a:rPr lang="en-US" sz="2800" err="1"/>
              <a:t>práce</a:t>
            </a:r>
            <a:r>
              <a:rPr lang="en-US" sz="2800" dirty="0"/>
              <a:t> s </a:t>
            </a:r>
            <a:r>
              <a:rPr lang="en-US" sz="2800" err="1"/>
              <a:t>abstraktními</a:t>
            </a:r>
            <a:r>
              <a:rPr lang="en-US" sz="2800" dirty="0"/>
              <a:t> </a:t>
            </a:r>
            <a:r>
              <a:rPr lang="en-US" sz="2800" err="1"/>
              <a:t>myšlenkami</a:t>
            </a:r>
            <a:r>
              <a:rPr lang="en-US" sz="2800" dirty="0"/>
              <a:t> </a:t>
            </a:r>
            <a:endParaRPr lang="en-US" sz="28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err="1"/>
              <a:t>chápou</a:t>
            </a:r>
            <a:r>
              <a:rPr lang="en-US" sz="2800" dirty="0"/>
              <a:t> </a:t>
            </a:r>
            <a:r>
              <a:rPr lang="en-US" sz="2800" err="1"/>
              <a:t>jasně</a:t>
            </a:r>
            <a:r>
              <a:rPr lang="en-US" sz="2800" dirty="0"/>
              <a:t> </a:t>
            </a:r>
            <a:r>
              <a:rPr lang="en-US" sz="2800" err="1"/>
              <a:t>vztahy</a:t>
            </a:r>
            <a:r>
              <a:rPr lang="en-US" sz="2800" dirty="0"/>
              <a:t> </a:t>
            </a:r>
            <a:r>
              <a:rPr lang="en-US" sz="2800" err="1"/>
              <a:t>příčiny</a:t>
            </a:r>
            <a:r>
              <a:rPr lang="en-US" sz="2800" dirty="0"/>
              <a:t> a </a:t>
            </a:r>
            <a:r>
              <a:rPr lang="en-US" sz="2800" err="1"/>
              <a:t>následku</a:t>
            </a:r>
            <a:r>
              <a:rPr lang="en-US" sz="2800" dirty="0"/>
              <a:t>, </a:t>
            </a:r>
            <a:r>
              <a:rPr lang="en-US" sz="2800" err="1"/>
              <a:t>vzorce</a:t>
            </a:r>
            <a:r>
              <a:rPr lang="en-US" sz="2800" dirty="0"/>
              <a:t>, </a:t>
            </a:r>
            <a:r>
              <a:rPr lang="en-US" sz="2800" err="1"/>
              <a:t>vztahy</a:t>
            </a:r>
            <a:r>
              <a:rPr lang="en-US" sz="2800" dirty="0"/>
              <a:t> a </a:t>
            </a:r>
            <a:r>
              <a:rPr lang="en-US" sz="2800" err="1"/>
              <a:t>souvislosti</a:t>
            </a:r>
            <a:endParaRPr lang="en-US" sz="2800" err="1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err="1"/>
              <a:t>vždy</a:t>
            </a:r>
            <a:r>
              <a:rPr lang="en-US" sz="2800" dirty="0"/>
              <a:t> </a:t>
            </a:r>
            <a:r>
              <a:rPr lang="en-US" sz="2800" err="1"/>
              <a:t>přicházejí</a:t>
            </a:r>
            <a:r>
              <a:rPr lang="en-US" sz="2800" dirty="0"/>
              <a:t> s "</a:t>
            </a:r>
            <a:r>
              <a:rPr lang="en-US" sz="2800" err="1"/>
              <a:t>lepšími</a:t>
            </a:r>
            <a:r>
              <a:rPr lang="en-US" sz="2800" dirty="0"/>
              <a:t> </a:t>
            </a:r>
            <a:r>
              <a:rPr lang="en-US" sz="2800" err="1"/>
              <a:t>způsoby</a:t>
            </a:r>
            <a:r>
              <a:rPr lang="en-US" sz="2800" dirty="0"/>
              <a:t>" </a:t>
            </a:r>
            <a:r>
              <a:rPr lang="en-US" sz="2800" err="1"/>
              <a:t>řešení</a:t>
            </a:r>
            <a:r>
              <a:rPr lang="en-US" sz="2800" dirty="0"/>
              <a:t> </a:t>
            </a:r>
            <a:r>
              <a:rPr lang="en-US" sz="2800" err="1"/>
              <a:t>věcí</a:t>
            </a:r>
            <a:r>
              <a:rPr lang="en-US" sz="2800" dirty="0"/>
              <a:t>, </a:t>
            </a:r>
            <a:r>
              <a:rPr lang="en-US" sz="2800" err="1"/>
              <a:t>navrhují</a:t>
            </a:r>
            <a:r>
              <a:rPr lang="en-US" sz="2800" dirty="0"/>
              <a:t> je </a:t>
            </a:r>
            <a:r>
              <a:rPr lang="en-US" sz="2800" err="1"/>
              <a:t>ostatním</a:t>
            </a:r>
            <a:r>
              <a:rPr lang="en-US" sz="2800" dirty="0"/>
              <a:t> - ne </a:t>
            </a:r>
            <a:r>
              <a:rPr lang="en-US" sz="2800" err="1"/>
              <a:t>vždy</a:t>
            </a:r>
            <a:endParaRPr lang="en-US" sz="2800" err="1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  </a:t>
            </a:r>
            <a:r>
              <a:rPr lang="en-US" sz="2800" err="1"/>
              <a:t>vhodným</a:t>
            </a:r>
            <a:r>
              <a:rPr lang="en-US" sz="2800" dirty="0"/>
              <a:t> </a:t>
            </a:r>
            <a:r>
              <a:rPr lang="en-US" sz="2800" err="1"/>
              <a:t>způsobem</a:t>
            </a:r>
            <a:r>
              <a:rPr lang="en-US" sz="2800" dirty="0"/>
              <a:t>, </a:t>
            </a:r>
            <a:r>
              <a:rPr lang="en-US" sz="2800" err="1"/>
              <a:t>upřednostňují</a:t>
            </a:r>
            <a:r>
              <a:rPr lang="en-US" sz="2800" dirty="0"/>
              <a:t> </a:t>
            </a:r>
            <a:r>
              <a:rPr lang="en-US" sz="2800" err="1"/>
              <a:t>komplexní</a:t>
            </a:r>
            <a:r>
              <a:rPr lang="en-US" sz="2800" dirty="0"/>
              <a:t> a </a:t>
            </a:r>
            <a:r>
              <a:rPr lang="en-US" sz="2800" err="1"/>
              <a:t>náročné</a:t>
            </a:r>
            <a:r>
              <a:rPr lang="en-US" sz="2800" dirty="0"/>
              <a:t> </a:t>
            </a:r>
            <a:r>
              <a:rPr lang="en-US" sz="2800" err="1"/>
              <a:t>úkoly</a:t>
            </a:r>
            <a:endParaRPr lang="en-US" sz="2800" err="1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41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ED3E8EC-916B-4E31-A28A-BFD9B1F17B1C}"/>
              </a:ext>
            </a:extLst>
          </p:cNvPr>
          <p:cNvSpPr txBox="1"/>
          <p:nvPr/>
        </p:nvSpPr>
        <p:spPr>
          <a:xfrm flipV="1">
            <a:off x="2406114" y="4373810"/>
            <a:ext cx="68517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 .  . </a:t>
            </a:r>
            <a:endParaRPr lang="en-US" dirty="0">
              <a:cs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BCCF17C-0C22-487D-B98A-771CADB42BC2}"/>
              </a:ext>
            </a:extLst>
          </p:cNvPr>
          <p:cNvSpPr txBox="1"/>
          <p:nvPr/>
        </p:nvSpPr>
        <p:spPr>
          <a:xfrm>
            <a:off x="220219" y="265782"/>
            <a:ext cx="11976197" cy="64888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- </a:t>
            </a:r>
            <a:r>
              <a:rPr lang="en-US" sz="2800" dirty="0" err="1"/>
              <a:t>přenášejí</a:t>
            </a:r>
            <a:r>
              <a:rPr lang="en-US" sz="2800" dirty="0"/>
              <a:t> </a:t>
            </a:r>
            <a:r>
              <a:rPr lang="en-US" sz="2800" dirty="0" err="1"/>
              <a:t>své</a:t>
            </a:r>
            <a:r>
              <a:rPr lang="en-US" sz="2800" dirty="0"/>
              <a:t> </a:t>
            </a:r>
            <a:r>
              <a:rPr lang="en-US" sz="2800" dirty="0" err="1"/>
              <a:t>vědomosti</a:t>
            </a:r>
            <a:r>
              <a:rPr lang="en-US" sz="2800" dirty="0"/>
              <a:t> do </a:t>
            </a:r>
            <a:r>
              <a:rPr lang="en-US" sz="2800" dirty="0" err="1"/>
              <a:t>nových</a:t>
            </a:r>
            <a:r>
              <a:rPr lang="en-US" sz="2800" dirty="0"/>
              <a:t> </a:t>
            </a:r>
            <a:r>
              <a:rPr lang="en-US" sz="2800" dirty="0" err="1"/>
              <a:t>situací</a:t>
            </a:r>
            <a:r>
              <a:rPr lang="en-US" sz="2800" dirty="0"/>
              <a:t> a </a:t>
            </a:r>
            <a:r>
              <a:rPr lang="en-US" sz="2800" dirty="0" err="1"/>
              <a:t>řešení</a:t>
            </a:r>
            <a:r>
              <a:rPr lang="en-US" sz="2800" dirty="0"/>
              <a:t> </a:t>
            </a:r>
            <a:r>
              <a:rPr lang="en-US" sz="2800" dirty="0" err="1"/>
              <a:t>problémů</a:t>
            </a:r>
            <a:r>
              <a:rPr lang="en-US" sz="2800" dirty="0"/>
              <a:t> ​</a:t>
            </a:r>
            <a:endParaRPr lang="en-US" sz="28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cs typeface="Calibri"/>
              </a:rPr>
              <a:t>- </a:t>
            </a:r>
            <a:r>
              <a:rPr lang="en-US" sz="2800" dirty="0" err="1">
                <a:ea typeface="+mn-lt"/>
                <a:cs typeface="+mn-lt"/>
              </a:rPr>
              <a:t>nadšení</a:t>
            </a:r>
            <a:r>
              <a:rPr lang="en-US" sz="2800" dirty="0">
                <a:ea typeface="+mn-lt"/>
                <a:cs typeface="+mn-lt"/>
              </a:rPr>
              <a:t> a </a:t>
            </a:r>
            <a:r>
              <a:rPr lang="en-US" sz="2800" dirty="0" err="1">
                <a:ea typeface="+mn-lt"/>
                <a:cs typeface="+mn-lt"/>
              </a:rPr>
              <a:t>ostražití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pozorovatelé</a:t>
            </a:r>
            <a:r>
              <a:rPr lang="en-US" sz="2800" dirty="0">
                <a:ea typeface="+mn-lt"/>
                <a:cs typeface="+mn-lt"/>
              </a:rPr>
              <a:t>, </a:t>
            </a:r>
            <a:r>
              <a:rPr lang="en-US" sz="2800" dirty="0" err="1">
                <a:ea typeface="+mn-lt"/>
                <a:cs typeface="+mn-lt"/>
              </a:rPr>
              <a:t>pohlceni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aktivitami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či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myšlenkami</a:t>
            </a:r>
            <a:r>
              <a:rPr lang="en-US" sz="2800" dirty="0">
                <a:ea typeface="+mn-lt"/>
                <a:cs typeface="+mn-lt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a typeface="+mn-lt"/>
                <a:cs typeface="+mn-lt"/>
              </a:rPr>
              <a:t>- </a:t>
            </a:r>
            <a:r>
              <a:rPr lang="en-US" sz="2800" dirty="0" err="1">
                <a:ea typeface="+mn-lt"/>
                <a:cs typeface="+mn-lt"/>
              </a:rPr>
              <a:t>horliví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někdy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extrémně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citliví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či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vznětliví</a:t>
            </a:r>
            <a:r>
              <a:rPr lang="en-US" sz="2800" dirty="0">
                <a:ea typeface="+mn-lt"/>
                <a:cs typeface="+mn-lt"/>
              </a:rPr>
              <a:t> </a:t>
            </a:r>
            <a:endParaRPr lang="en-US" sz="28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a typeface="+mn-lt"/>
                <a:cs typeface="+mn-lt"/>
              </a:rPr>
              <a:t>- </a:t>
            </a:r>
            <a:r>
              <a:rPr lang="en-US" sz="2800" dirty="0" err="1">
                <a:ea typeface="+mn-lt"/>
                <a:cs typeface="+mn-lt"/>
              </a:rPr>
              <a:t>mnoho</a:t>
            </a:r>
            <a:r>
              <a:rPr lang="en-US" sz="2800" dirty="0">
                <a:ea typeface="+mn-lt"/>
                <a:cs typeface="+mn-lt"/>
              </a:rPr>
              <a:t> (</a:t>
            </a:r>
            <a:r>
              <a:rPr lang="en-US" sz="2800" dirty="0" err="1">
                <a:ea typeface="+mn-lt"/>
                <a:cs typeface="+mn-lt"/>
              </a:rPr>
              <a:t>neobvyklých</a:t>
            </a:r>
            <a:r>
              <a:rPr lang="en-US" sz="2800" dirty="0">
                <a:ea typeface="+mn-lt"/>
                <a:cs typeface="+mn-lt"/>
              </a:rPr>
              <a:t>) </a:t>
            </a:r>
            <a:r>
              <a:rPr lang="en-US" sz="2800" dirty="0" err="1">
                <a:ea typeface="+mn-lt"/>
                <a:cs typeface="+mn-lt"/>
              </a:rPr>
              <a:t>zájmů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koníčků</a:t>
            </a:r>
            <a:r>
              <a:rPr lang="en-US" sz="2800" dirty="0">
                <a:ea typeface="+mn-lt"/>
                <a:cs typeface="+mn-lt"/>
              </a:rPr>
              <a:t> a </a:t>
            </a:r>
            <a:r>
              <a:rPr lang="en-US" sz="2800" dirty="0" err="1">
                <a:ea typeface="+mn-lt"/>
                <a:cs typeface="+mn-lt"/>
              </a:rPr>
              <a:t>sbírek</a:t>
            </a:r>
            <a:endParaRPr lang="en-US" sz="280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a typeface="+mn-lt"/>
                <a:cs typeface="+mn-lt"/>
              </a:rPr>
              <a:t>- </a:t>
            </a:r>
            <a:r>
              <a:rPr lang="en-US" sz="2800" dirty="0" err="1">
                <a:ea typeface="+mn-lt"/>
                <a:cs typeface="+mn-lt"/>
              </a:rPr>
              <a:t>silně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motivováni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dělat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věci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které</a:t>
            </a:r>
            <a:r>
              <a:rPr lang="en-US" sz="2800" dirty="0">
                <a:ea typeface="+mn-lt"/>
                <a:cs typeface="+mn-lt"/>
              </a:rPr>
              <a:t> je </a:t>
            </a:r>
            <a:r>
              <a:rPr lang="en-US" sz="2800" dirty="0" err="1">
                <a:ea typeface="+mn-lt"/>
                <a:cs typeface="+mn-lt"/>
              </a:rPr>
              <a:t>zajímají</a:t>
            </a:r>
            <a:endParaRPr lang="en-US" sz="2800" dirty="0" err="1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cs typeface="Calibri"/>
              </a:rPr>
              <a:t>- </a:t>
            </a:r>
            <a:r>
              <a:rPr lang="en-US" sz="2800" dirty="0" err="1">
                <a:ea typeface="+mn-lt"/>
                <a:cs typeface="+mn-lt"/>
              </a:rPr>
              <a:t>raději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pracují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nezávisle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někteří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dokonce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samostatně</a:t>
            </a:r>
            <a:endParaRPr lang="en-US" sz="28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a typeface="+mn-lt"/>
                <a:cs typeface="+mn-lt"/>
              </a:rPr>
              <a:t>- </a:t>
            </a:r>
            <a:r>
              <a:rPr lang="en-US" sz="2800" dirty="0" err="1">
                <a:ea typeface="+mn-lt"/>
                <a:cs typeface="+mn-lt"/>
              </a:rPr>
              <a:t>mají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ohromnou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míru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energie</a:t>
            </a:r>
            <a:r>
              <a:rPr lang="en-US" sz="2800" dirty="0">
                <a:ea typeface="+mn-lt"/>
                <a:cs typeface="+mn-lt"/>
              </a:rPr>
              <a:t>, </a:t>
            </a:r>
            <a:r>
              <a:rPr lang="en-US" sz="2800" dirty="0" err="1">
                <a:ea typeface="+mn-lt"/>
                <a:cs typeface="+mn-lt"/>
              </a:rPr>
              <a:t>cit</a:t>
            </a:r>
            <a:r>
              <a:rPr lang="en-US" sz="2800" dirty="0">
                <a:ea typeface="+mn-lt"/>
                <a:cs typeface="+mn-lt"/>
              </a:rPr>
              <a:t> pro </a:t>
            </a:r>
            <a:r>
              <a:rPr lang="en-US" sz="2800" dirty="0" err="1">
                <a:ea typeface="+mn-lt"/>
                <a:cs typeface="+mn-lt"/>
              </a:rPr>
              <a:t>krásno</a:t>
            </a:r>
            <a:r>
              <a:rPr lang="en-US" sz="2800" dirty="0">
                <a:ea typeface="+mn-lt"/>
                <a:cs typeface="+mn-lt"/>
              </a:rPr>
              <a:t>, </a:t>
            </a:r>
            <a:r>
              <a:rPr lang="en-US" sz="2800" dirty="0" err="1">
                <a:ea typeface="+mn-lt"/>
                <a:cs typeface="+mn-lt"/>
              </a:rPr>
              <a:t>zvýšený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smysl</a:t>
            </a:r>
            <a:r>
              <a:rPr lang="en-US" sz="2800" dirty="0">
                <a:ea typeface="+mn-lt"/>
                <a:cs typeface="+mn-lt"/>
              </a:rPr>
              <a:t> pro </a:t>
            </a:r>
            <a:r>
              <a:rPr lang="en-US" sz="2800" dirty="0" err="1">
                <a:ea typeface="+mn-lt"/>
                <a:cs typeface="+mn-lt"/>
              </a:rPr>
              <a:t>spravedlnost</a:t>
            </a:r>
            <a:r>
              <a:rPr lang="en-US" sz="2800" dirty="0">
                <a:ea typeface="+mn-lt"/>
                <a:cs typeface="+mn-lt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a typeface="+mn-lt"/>
                <a:cs typeface="+mn-lt"/>
              </a:rPr>
              <a:t>  </a:t>
            </a:r>
            <a:r>
              <a:rPr lang="en-US" sz="2800" dirty="0" err="1">
                <a:ea typeface="+mn-lt"/>
                <a:cs typeface="+mn-lt"/>
              </a:rPr>
              <a:t>morálku</a:t>
            </a:r>
            <a:r>
              <a:rPr lang="en-US" sz="2800" dirty="0">
                <a:ea typeface="+mn-lt"/>
                <a:cs typeface="+mn-lt"/>
              </a:rPr>
              <a:t> a fair play, </a:t>
            </a:r>
            <a:r>
              <a:rPr lang="en-US" sz="2800" dirty="0" err="1">
                <a:ea typeface="+mn-lt"/>
                <a:cs typeface="+mn-lt"/>
              </a:rPr>
              <a:t>sofistikovaný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smysl</a:t>
            </a:r>
            <a:r>
              <a:rPr lang="en-US" sz="2800" dirty="0">
                <a:ea typeface="+mn-lt"/>
                <a:cs typeface="+mn-lt"/>
              </a:rPr>
              <a:t> pro humor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a typeface="+mn-lt"/>
                <a:cs typeface="+mn-lt"/>
              </a:rPr>
              <a:t>- </a:t>
            </a:r>
            <a:r>
              <a:rPr lang="en-US" sz="2800" dirty="0" err="1">
                <a:ea typeface="+mn-lt"/>
                <a:cs typeface="+mn-lt"/>
              </a:rPr>
              <a:t>zajímají</a:t>
            </a:r>
            <a:r>
              <a:rPr lang="en-US" sz="2800" dirty="0">
                <a:ea typeface="+mn-lt"/>
                <a:cs typeface="+mn-lt"/>
              </a:rPr>
              <a:t> se o </a:t>
            </a:r>
            <a:r>
              <a:rPr lang="en-US" sz="2800" dirty="0" err="1">
                <a:ea typeface="+mn-lt"/>
                <a:cs typeface="+mn-lt"/>
              </a:rPr>
              <a:t>globální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problémy</a:t>
            </a:r>
            <a:r>
              <a:rPr lang="en-US" sz="2800" dirty="0">
                <a:ea typeface="+mn-lt"/>
                <a:cs typeface="+mn-lt"/>
              </a:rPr>
              <a:t> a </a:t>
            </a:r>
            <a:r>
              <a:rPr lang="en-US" sz="2800" dirty="0" err="1">
                <a:ea typeface="+mn-lt"/>
                <a:cs typeface="+mn-lt"/>
              </a:rPr>
              <a:t>vnímají</a:t>
            </a:r>
            <a:r>
              <a:rPr lang="en-US" sz="2800" dirty="0">
                <a:ea typeface="+mn-lt"/>
                <a:cs typeface="+mn-lt"/>
              </a:rPr>
              <a:t> je </a:t>
            </a:r>
            <a:r>
              <a:rPr lang="en-US" sz="2800" dirty="0" err="1">
                <a:ea typeface="+mn-lt"/>
                <a:cs typeface="+mn-lt"/>
              </a:rPr>
              <a:t>osobně</a:t>
            </a:r>
            <a:endParaRPr lang="en-US" sz="280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a typeface="+mn-lt"/>
                <a:cs typeface="+mn-lt"/>
              </a:rPr>
              <a:t>- </a:t>
            </a:r>
            <a:r>
              <a:rPr lang="en-US" sz="2800" dirty="0" err="1">
                <a:ea typeface="+mn-lt"/>
                <a:cs typeface="+mn-lt"/>
              </a:rPr>
              <a:t>rádi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jsou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ve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vedení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mohou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být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přirozenou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autoritou</a:t>
            </a:r>
            <a:endParaRPr lang="en-US" sz="28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53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D7F20B-16D3-4A4C-85B1-CC7AA70821C3}"/>
              </a:ext>
            </a:extLst>
          </p:cNvPr>
          <p:cNvSpPr txBox="1"/>
          <p:nvPr/>
        </p:nvSpPr>
        <p:spPr>
          <a:xfrm>
            <a:off x="399775" y="113886"/>
            <a:ext cx="11285329" cy="502499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u="sng" dirty="0"/>
              <a:t>v </a:t>
            </a:r>
            <a:r>
              <a:rPr lang="en-US" sz="2800" b="1" u="sng" err="1"/>
              <a:t>negativním</a:t>
            </a:r>
            <a:r>
              <a:rPr lang="en-US" sz="2800" b="1" u="sng" dirty="0"/>
              <a:t> </a:t>
            </a:r>
            <a:r>
              <a:rPr lang="en-US" sz="2800" b="1" u="sng" err="1"/>
              <a:t>ohledu</a:t>
            </a:r>
            <a:r>
              <a:rPr lang="en-US" sz="2800" b="1" u="sng" dirty="0"/>
              <a:t> </a:t>
            </a:r>
            <a:endParaRPr lang="en-US" sz="2800" u="sng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err="1"/>
              <a:t>odmítají</a:t>
            </a:r>
            <a:r>
              <a:rPr lang="en-US" sz="2800" dirty="0"/>
              <a:t> </a:t>
            </a:r>
            <a:r>
              <a:rPr lang="en-US" sz="2800" err="1"/>
              <a:t>práci</a:t>
            </a:r>
            <a:r>
              <a:rPr lang="en-US" sz="2800" dirty="0"/>
              <a:t> </a:t>
            </a:r>
            <a:r>
              <a:rPr lang="en-US" sz="2800" err="1"/>
              <a:t>nebo</a:t>
            </a:r>
            <a:r>
              <a:rPr lang="en-US" sz="2800" dirty="0"/>
              <a:t> </a:t>
            </a:r>
            <a:r>
              <a:rPr lang="en-US" sz="2800" err="1"/>
              <a:t>pracují</a:t>
            </a:r>
            <a:r>
              <a:rPr lang="en-US" sz="2800" dirty="0"/>
              <a:t> </a:t>
            </a:r>
            <a:r>
              <a:rPr lang="en-US" sz="2800" err="1"/>
              <a:t>nedbale</a:t>
            </a:r>
            <a:endParaRPr lang="en-US" sz="280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err="1"/>
              <a:t>jsou</a:t>
            </a:r>
            <a:r>
              <a:rPr lang="en-US" sz="2800" dirty="0"/>
              <a:t> </a:t>
            </a:r>
            <a:r>
              <a:rPr lang="en-US" sz="2800" err="1"/>
              <a:t>nervózní</a:t>
            </a:r>
            <a:r>
              <a:rPr lang="en-US" sz="2800" dirty="0"/>
              <a:t> </a:t>
            </a:r>
            <a:r>
              <a:rPr lang="en-US" sz="2800" err="1"/>
              <a:t>při</a:t>
            </a:r>
            <a:r>
              <a:rPr lang="en-US" sz="2800" dirty="0"/>
              <a:t> </a:t>
            </a:r>
            <a:r>
              <a:rPr lang="en-US" sz="2800" err="1"/>
              <a:t>tempu</a:t>
            </a:r>
            <a:r>
              <a:rPr lang="en-US" sz="2800" dirty="0"/>
              <a:t> </a:t>
            </a:r>
            <a:r>
              <a:rPr lang="en-US" sz="2800" err="1"/>
              <a:t>práce</a:t>
            </a:r>
            <a:r>
              <a:rPr lang="en-US" sz="2800" dirty="0"/>
              <a:t> </a:t>
            </a:r>
            <a:r>
              <a:rPr lang="en-US" sz="2800" err="1"/>
              <a:t>třídy</a:t>
            </a:r>
            <a:r>
              <a:rPr lang="en-US" sz="2800" dirty="0"/>
              <a:t>, </a:t>
            </a:r>
            <a:r>
              <a:rPr lang="en-US" sz="2800" err="1"/>
              <a:t>které</a:t>
            </a:r>
            <a:r>
              <a:rPr lang="en-US" sz="2800" dirty="0"/>
              <a:t> </a:t>
            </a:r>
            <a:r>
              <a:rPr lang="en-US" sz="2800" err="1"/>
              <a:t>považují</a:t>
            </a:r>
            <a:r>
              <a:rPr lang="en-US" sz="2800" dirty="0"/>
              <a:t> za </a:t>
            </a:r>
            <a:r>
              <a:rPr lang="en-US" sz="2800" err="1"/>
              <a:t>nedostatečně</a:t>
            </a:r>
            <a:endParaRPr lang="en-US" sz="280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  </a:t>
            </a:r>
            <a:r>
              <a:rPr lang="en-US" sz="2800" err="1"/>
              <a:t>aktivní</a:t>
            </a:r>
            <a:r>
              <a:rPr lang="en-US" sz="2800" dirty="0"/>
              <a:t>  </a:t>
            </a:r>
            <a:r>
              <a:rPr lang="en-US" sz="2800" err="1"/>
              <a:t>nebo</a:t>
            </a:r>
            <a:r>
              <a:rPr lang="en-US" sz="2800" dirty="0"/>
              <a:t> </a:t>
            </a:r>
            <a:r>
              <a:rPr lang="en-US" sz="2800" err="1"/>
              <a:t>když</a:t>
            </a:r>
            <a:r>
              <a:rPr lang="en-US" sz="2800" dirty="0"/>
              <a:t> </a:t>
            </a:r>
            <a:r>
              <a:rPr lang="en-US" sz="2800" err="1"/>
              <a:t>nevidí</a:t>
            </a:r>
            <a:r>
              <a:rPr lang="en-US" sz="2800" dirty="0"/>
              <a:t> </a:t>
            </a:r>
            <a:r>
              <a:rPr lang="en-US" sz="2800" err="1"/>
              <a:t>jasný</a:t>
            </a:r>
            <a:r>
              <a:rPr lang="en-US" sz="2800" dirty="0"/>
              <a:t> </a:t>
            </a:r>
            <a:r>
              <a:rPr lang="en-US" sz="2800" err="1"/>
              <a:t>pokrok</a:t>
            </a:r>
            <a:r>
              <a:rPr lang="en-US" sz="2800" dirty="0"/>
              <a:t> </a:t>
            </a:r>
            <a:r>
              <a:rPr lang="en-US" sz="2800" err="1"/>
              <a:t>práce</a:t>
            </a:r>
            <a:endParaRPr lang="en-US" sz="280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err="1"/>
              <a:t>protestují</a:t>
            </a:r>
            <a:r>
              <a:rPr lang="en-US" sz="2800" dirty="0"/>
              <a:t> </a:t>
            </a:r>
            <a:r>
              <a:rPr lang="en-US" sz="2800" err="1"/>
              <a:t>proti</a:t>
            </a:r>
            <a:r>
              <a:rPr lang="en-US" sz="2800" dirty="0"/>
              <a:t> </a:t>
            </a:r>
            <a:r>
              <a:rPr lang="en-US" sz="2800" err="1"/>
              <a:t>rutinní</a:t>
            </a:r>
            <a:r>
              <a:rPr lang="en-US" sz="2800" dirty="0"/>
              <a:t> a </a:t>
            </a:r>
            <a:r>
              <a:rPr lang="en-US" sz="2800" err="1"/>
              <a:t>předvídatelné</a:t>
            </a:r>
            <a:r>
              <a:rPr lang="en-US" sz="2800" dirty="0"/>
              <a:t> </a:t>
            </a:r>
            <a:r>
              <a:rPr lang="en-US" sz="2800" err="1"/>
              <a:t>práci</a:t>
            </a:r>
            <a:endParaRPr lang="en-US" sz="280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err="1"/>
              <a:t>ptají</a:t>
            </a:r>
            <a:r>
              <a:rPr lang="en-US" sz="2800" dirty="0"/>
              <a:t> se </a:t>
            </a:r>
            <a:r>
              <a:rPr lang="en-US" sz="2800" err="1"/>
              <a:t>na</a:t>
            </a:r>
            <a:r>
              <a:rPr lang="en-US" sz="2800" dirty="0"/>
              <a:t> </a:t>
            </a:r>
            <a:r>
              <a:rPr lang="en-US" sz="2800" err="1"/>
              <a:t>choulostivé</a:t>
            </a:r>
            <a:r>
              <a:rPr lang="en-US" sz="2800" dirty="0"/>
              <a:t> </a:t>
            </a:r>
            <a:r>
              <a:rPr lang="en-US" sz="2800" err="1"/>
              <a:t>otázky</a:t>
            </a:r>
            <a:r>
              <a:rPr lang="en-US" sz="2800" dirty="0"/>
              <a:t>, </a:t>
            </a:r>
            <a:r>
              <a:rPr lang="en-US" sz="2800" err="1"/>
              <a:t>vyžadují</a:t>
            </a:r>
            <a:r>
              <a:rPr lang="en-US" sz="2800" dirty="0"/>
              <a:t> </a:t>
            </a:r>
            <a:r>
              <a:rPr lang="en-US" sz="2800" err="1"/>
              <a:t>zdůvodnění</a:t>
            </a:r>
            <a:r>
              <a:rPr lang="en-US" sz="2800" dirty="0"/>
              <a:t>, </a:t>
            </a:r>
            <a:r>
              <a:rPr lang="en-US" sz="2800" err="1"/>
              <a:t>proč</a:t>
            </a:r>
            <a:r>
              <a:rPr lang="en-US" sz="2800" dirty="0"/>
              <a:t> se </a:t>
            </a:r>
            <a:r>
              <a:rPr lang="en-US" sz="2800" err="1"/>
              <a:t>mají</a:t>
            </a:r>
            <a:r>
              <a:rPr lang="en-US" sz="2800" dirty="0"/>
              <a:t> </a:t>
            </a:r>
            <a:r>
              <a:rPr lang="en-US" sz="2800" err="1"/>
              <a:t>věci</a:t>
            </a:r>
            <a:r>
              <a:rPr lang="en-US" sz="2800" dirty="0"/>
              <a:t> </a:t>
            </a:r>
            <a:r>
              <a:rPr lang="en-US" sz="2800" err="1"/>
              <a:t>dělat</a:t>
            </a:r>
            <a:endParaRPr lang="en-US" sz="280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  </a:t>
            </a:r>
            <a:r>
              <a:rPr lang="en-US" sz="2800" err="1"/>
              <a:t>určitým</a:t>
            </a:r>
            <a:r>
              <a:rPr lang="en-US" sz="2800" dirty="0"/>
              <a:t> </a:t>
            </a:r>
            <a:r>
              <a:rPr lang="en-US" sz="2800" err="1"/>
              <a:t>způsobem</a:t>
            </a:r>
            <a:endParaRPr lang="en-US" sz="280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err="1"/>
              <a:t>odmítají</a:t>
            </a:r>
            <a:r>
              <a:rPr lang="en-US" sz="2800" dirty="0"/>
              <a:t> </a:t>
            </a:r>
            <a:r>
              <a:rPr lang="en-US" sz="2800" err="1"/>
              <a:t>určování</a:t>
            </a:r>
            <a:r>
              <a:rPr lang="en-US" sz="2800" dirty="0"/>
              <a:t> </a:t>
            </a:r>
            <a:r>
              <a:rPr lang="en-US" sz="2800" err="1"/>
              <a:t>práce</a:t>
            </a:r>
            <a:r>
              <a:rPr lang="en-US" sz="2800" dirty="0"/>
              <a:t> a </a:t>
            </a:r>
            <a:r>
              <a:rPr lang="en-US" sz="2800" err="1"/>
              <a:t>příkazy</a:t>
            </a:r>
            <a:endParaRPr lang="en-US" sz="280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err="1"/>
              <a:t>sní</a:t>
            </a:r>
            <a:r>
              <a:rPr lang="en-US" sz="2800" dirty="0"/>
              <a:t> v </a:t>
            </a:r>
            <a:r>
              <a:rPr lang="en-US" sz="2800" err="1"/>
              <a:t>průběhu</a:t>
            </a:r>
            <a:r>
              <a:rPr lang="en-US" sz="2800" dirty="0"/>
              <a:t> </a:t>
            </a:r>
            <a:r>
              <a:rPr lang="en-US" sz="2800" err="1"/>
              <a:t>dne</a:t>
            </a:r>
            <a:endParaRPr lang="en-US" sz="280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err="1"/>
              <a:t>ovládají</a:t>
            </a:r>
            <a:r>
              <a:rPr lang="en-US" sz="2800" dirty="0"/>
              <a:t> </a:t>
            </a:r>
            <a:r>
              <a:rPr lang="en-US" sz="2800" err="1"/>
              <a:t>třídní</a:t>
            </a:r>
            <a:r>
              <a:rPr lang="en-US" sz="2800" dirty="0"/>
              <a:t> </a:t>
            </a:r>
            <a:r>
              <a:rPr lang="en-US" sz="2800" err="1"/>
              <a:t>diskuse</a:t>
            </a:r>
            <a:endParaRPr lang="en-US" sz="2800" err="1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ea typeface="+mn-lt"/>
                <a:cs typeface="+mn-lt"/>
              </a:rPr>
              <a:t>- bývají panovační k učitelům i spolužákům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ea typeface="+mn-lt"/>
                <a:cs typeface="+mn-lt"/>
              </a:rPr>
              <a:t>- jsou netolerantní k nedokonalosti vůči sobě i ostatním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ea typeface="+mn-lt"/>
                <a:cs typeface="+mn-lt"/>
              </a:rPr>
              <a:t>- jsou přecitlivělí vůči kritice, snadno se rozpláčí, odmítají se podřídit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ea typeface="+mn-lt"/>
                <a:cs typeface="+mn-lt"/>
              </a:rPr>
              <a:t>- ruší spolužáky a "hrají divadlo", mohou se stát "třídním šaškem"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19622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352</Words>
  <Application>Microsoft Office PowerPoint</Application>
  <PresentationFormat>Širokoúhlá obrazovka</PresentationFormat>
  <Paragraphs>66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Office</vt:lpstr>
      <vt:lpstr>Nadaný žák v současné škole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podpořit nadané žáky v rozvoji osobnostních a sociálních kompetencí</dc:title>
  <dc:creator>marcinova</dc:creator>
  <cp:lastModifiedBy>marcinova</cp:lastModifiedBy>
  <cp:revision>576</cp:revision>
  <dcterms:created xsi:type="dcterms:W3CDTF">2021-10-08T08:31:51Z</dcterms:created>
  <dcterms:modified xsi:type="dcterms:W3CDTF">2021-11-02T06:48:51Z</dcterms:modified>
</cp:coreProperties>
</file>